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2"/>
  </p:notesMasterIdLst>
  <p:sldIdLst>
    <p:sldId id="256" r:id="rId2"/>
    <p:sldId id="258" r:id="rId3"/>
    <p:sldId id="313" r:id="rId4"/>
    <p:sldId id="312" r:id="rId5"/>
    <p:sldId id="290" r:id="rId6"/>
    <p:sldId id="298" r:id="rId7"/>
    <p:sldId id="299" r:id="rId8"/>
    <p:sldId id="300" r:id="rId9"/>
    <p:sldId id="301" r:id="rId10"/>
    <p:sldId id="302" r:id="rId11"/>
    <p:sldId id="303" r:id="rId12"/>
    <p:sldId id="305" r:id="rId13"/>
    <p:sldId id="307" r:id="rId14"/>
    <p:sldId id="308" r:id="rId15"/>
    <p:sldId id="309" r:id="rId16"/>
    <p:sldId id="311" r:id="rId17"/>
    <p:sldId id="318" r:id="rId18"/>
    <p:sldId id="306" r:id="rId19"/>
    <p:sldId id="314" r:id="rId20"/>
    <p:sldId id="319" r:id="rId21"/>
    <p:sldId id="320" r:id="rId22"/>
    <p:sldId id="321" r:id="rId23"/>
    <p:sldId id="322" r:id="rId24"/>
    <p:sldId id="323" r:id="rId25"/>
    <p:sldId id="310" r:id="rId26"/>
    <p:sldId id="315" r:id="rId27"/>
    <p:sldId id="316" r:id="rId28"/>
    <p:sldId id="324" r:id="rId29"/>
    <p:sldId id="325" r:id="rId30"/>
    <p:sldId id="27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03"/>
    <p:restoredTop sz="96778"/>
  </p:normalViewPr>
  <p:slideViewPr>
    <p:cSldViewPr snapToGrid="0">
      <p:cViewPr>
        <p:scale>
          <a:sx n="70" d="100"/>
          <a:sy n="70" d="100"/>
        </p:scale>
        <p:origin x="504" y="1568"/>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F13FB8-0DFE-4E82-A196-AD823963843D}"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2D0FC79D-0877-490F-B6DB-08512A3E4CF1}">
      <dgm:prSet/>
      <dgm:spPr/>
      <dgm:t>
        <a:bodyPr/>
        <a:lstStyle/>
        <a:p>
          <a:r>
            <a:rPr lang="fr-FR" dirty="0"/>
            <a:t>Suppression de la ponctuation</a:t>
          </a:r>
          <a:endParaRPr lang="en-US" dirty="0"/>
        </a:p>
      </dgm:t>
    </dgm:pt>
    <dgm:pt modelId="{193496ED-22E6-46C6-95A8-F2F79736830C}" type="parTrans" cxnId="{41324FFF-361F-4670-9FF5-562D221BFDF5}">
      <dgm:prSet/>
      <dgm:spPr/>
      <dgm:t>
        <a:bodyPr/>
        <a:lstStyle/>
        <a:p>
          <a:endParaRPr lang="en-US"/>
        </a:p>
      </dgm:t>
    </dgm:pt>
    <dgm:pt modelId="{2E7AE7C3-7D3D-4E6E-974A-1EE89A5C4ACD}" type="sibTrans" cxnId="{41324FFF-361F-4670-9FF5-562D221BFDF5}">
      <dgm:prSet/>
      <dgm:spPr/>
      <dgm:t>
        <a:bodyPr/>
        <a:lstStyle/>
        <a:p>
          <a:endParaRPr lang="en-US"/>
        </a:p>
      </dgm:t>
    </dgm:pt>
    <dgm:pt modelId="{12B861A9-1594-4EB5-980A-E87FB49F31FF}">
      <dgm:prSet/>
      <dgm:spPr/>
      <dgm:t>
        <a:bodyPr/>
        <a:lstStyle/>
        <a:p>
          <a:r>
            <a:rPr lang="fr-FR" dirty="0"/>
            <a:t>Mise en minuscules</a:t>
          </a:r>
          <a:endParaRPr lang="en-US" dirty="0"/>
        </a:p>
      </dgm:t>
    </dgm:pt>
    <dgm:pt modelId="{02076635-5804-46D3-8CC1-BD8D277DF52D}" type="parTrans" cxnId="{92DE5585-EDC9-4683-AFEE-8E7C8B329187}">
      <dgm:prSet/>
      <dgm:spPr/>
      <dgm:t>
        <a:bodyPr/>
        <a:lstStyle/>
        <a:p>
          <a:endParaRPr lang="en-US"/>
        </a:p>
      </dgm:t>
    </dgm:pt>
    <dgm:pt modelId="{DCDC465C-07EE-4506-A124-073BC2CBE962}" type="sibTrans" cxnId="{92DE5585-EDC9-4683-AFEE-8E7C8B329187}">
      <dgm:prSet/>
      <dgm:spPr/>
      <dgm:t>
        <a:bodyPr/>
        <a:lstStyle/>
        <a:p>
          <a:endParaRPr lang="en-US"/>
        </a:p>
      </dgm:t>
    </dgm:pt>
    <dgm:pt modelId="{21F2DF64-E5F2-4C4C-A0FD-5DD827150320}">
      <dgm:prSet/>
      <dgm:spPr/>
      <dgm:t>
        <a:bodyPr/>
        <a:lstStyle/>
        <a:p>
          <a:r>
            <a:rPr lang="fr-FR" dirty="0"/>
            <a:t>Suppression des chiffres</a:t>
          </a:r>
          <a:endParaRPr lang="en-US" dirty="0"/>
        </a:p>
      </dgm:t>
    </dgm:pt>
    <dgm:pt modelId="{88E179F8-F8C7-4753-9331-DFF82DD7817D}" type="parTrans" cxnId="{CDCB9D46-0E9E-4876-9697-1A265DEB1A56}">
      <dgm:prSet/>
      <dgm:spPr/>
      <dgm:t>
        <a:bodyPr/>
        <a:lstStyle/>
        <a:p>
          <a:endParaRPr lang="en-US"/>
        </a:p>
      </dgm:t>
    </dgm:pt>
    <dgm:pt modelId="{66AF17E8-FBD8-439D-92A1-DA0CDD4AB5B7}" type="sibTrans" cxnId="{CDCB9D46-0E9E-4876-9697-1A265DEB1A56}">
      <dgm:prSet/>
      <dgm:spPr/>
      <dgm:t>
        <a:bodyPr/>
        <a:lstStyle/>
        <a:p>
          <a:endParaRPr lang="en-US"/>
        </a:p>
      </dgm:t>
    </dgm:pt>
    <dgm:pt modelId="{1C74968E-1096-4E85-908C-02876D2CA043}">
      <dgm:prSet/>
      <dgm:spPr/>
      <dgm:t>
        <a:bodyPr/>
        <a:lstStyle/>
        <a:p>
          <a:r>
            <a:rPr lang="en-US" dirty="0"/>
            <a:t>Transformation les phrases </a:t>
          </a:r>
          <a:r>
            <a:rPr lang="en-US" dirty="0" err="1"/>
            <a:t>en</a:t>
          </a:r>
          <a:r>
            <a:rPr lang="en-US" dirty="0"/>
            <a:t> </a:t>
          </a:r>
          <a:r>
            <a:rPr lang="fr-FR" noProof="0" dirty="0"/>
            <a:t>listes</a:t>
          </a:r>
          <a:r>
            <a:rPr lang="en-US" dirty="0"/>
            <a:t> de tokens</a:t>
          </a:r>
        </a:p>
      </dgm:t>
    </dgm:pt>
    <dgm:pt modelId="{14BF8466-2B12-4B21-92D0-B5B3CE684535}" type="parTrans" cxnId="{9B749A3F-DAD1-4CDC-88F9-8701C23798D8}">
      <dgm:prSet/>
      <dgm:spPr/>
      <dgm:t>
        <a:bodyPr/>
        <a:lstStyle/>
        <a:p>
          <a:endParaRPr lang="en-US"/>
        </a:p>
      </dgm:t>
    </dgm:pt>
    <dgm:pt modelId="{B6751C0E-B6AF-4AEE-A1D2-3F8469F1AE1D}" type="sibTrans" cxnId="{9B749A3F-DAD1-4CDC-88F9-8701C23798D8}">
      <dgm:prSet/>
      <dgm:spPr/>
      <dgm:t>
        <a:bodyPr/>
        <a:lstStyle/>
        <a:p>
          <a:endParaRPr lang="en-US"/>
        </a:p>
      </dgm:t>
    </dgm:pt>
    <dgm:pt modelId="{8001493F-FDE3-4111-A86B-3ABF6D6AE369}">
      <dgm:prSet/>
      <dgm:spPr/>
      <dgm:t>
        <a:bodyPr/>
        <a:lstStyle/>
        <a:p>
          <a:r>
            <a:rPr lang="fr-FR" dirty="0"/>
            <a:t>Suppression des </a:t>
          </a:r>
          <a:r>
            <a:rPr lang="fr-FR" dirty="0" err="1"/>
            <a:t>stopwords</a:t>
          </a:r>
          <a:endParaRPr lang="en-US" dirty="0"/>
        </a:p>
      </dgm:t>
    </dgm:pt>
    <dgm:pt modelId="{00921BC6-7432-4339-A531-F4C8EDE68C74}" type="parTrans" cxnId="{9FB4635C-BC3A-435F-9955-65E0E0FF88B8}">
      <dgm:prSet/>
      <dgm:spPr/>
      <dgm:t>
        <a:bodyPr/>
        <a:lstStyle/>
        <a:p>
          <a:endParaRPr lang="en-US"/>
        </a:p>
      </dgm:t>
    </dgm:pt>
    <dgm:pt modelId="{68E6AE3C-E261-4AB9-A07A-EBA5D6B44E0C}" type="sibTrans" cxnId="{9FB4635C-BC3A-435F-9955-65E0E0FF88B8}">
      <dgm:prSet/>
      <dgm:spPr/>
      <dgm:t>
        <a:bodyPr/>
        <a:lstStyle/>
        <a:p>
          <a:endParaRPr lang="en-US"/>
        </a:p>
      </dgm:t>
    </dgm:pt>
    <dgm:pt modelId="{C1DB104C-355F-4D66-814F-F872554DD4D9}">
      <dgm:prSet/>
      <dgm:spPr/>
      <dgm:t>
        <a:bodyPr/>
        <a:lstStyle/>
        <a:p>
          <a:r>
            <a:rPr lang="fr-FR" dirty="0" err="1"/>
            <a:t>Lemmatization</a:t>
          </a:r>
          <a:r>
            <a:rPr lang="fr-FR" dirty="0"/>
            <a:t> des </a:t>
          </a:r>
          <a:r>
            <a:rPr lang="fr-FR" dirty="0" err="1"/>
            <a:t>tokens</a:t>
          </a:r>
          <a:endParaRPr lang="en-US" dirty="0"/>
        </a:p>
      </dgm:t>
    </dgm:pt>
    <dgm:pt modelId="{366CF760-74BD-4414-A460-36FF723FEE3F}" type="parTrans" cxnId="{7540BBAC-F426-4B28-889C-75072F948FAD}">
      <dgm:prSet/>
      <dgm:spPr/>
      <dgm:t>
        <a:bodyPr/>
        <a:lstStyle/>
        <a:p>
          <a:endParaRPr lang="en-US"/>
        </a:p>
      </dgm:t>
    </dgm:pt>
    <dgm:pt modelId="{58EE8828-BAEE-4A62-982C-77827592DFC1}" type="sibTrans" cxnId="{7540BBAC-F426-4B28-889C-75072F948FAD}">
      <dgm:prSet/>
      <dgm:spPr/>
      <dgm:t>
        <a:bodyPr/>
        <a:lstStyle/>
        <a:p>
          <a:endParaRPr lang="en-US"/>
        </a:p>
      </dgm:t>
    </dgm:pt>
    <dgm:pt modelId="{251F6EE2-624A-6045-B644-B7F8E7E3AF6A}">
      <dgm:prSet/>
      <dgm:spPr/>
      <dgm:t>
        <a:bodyPr/>
        <a:lstStyle/>
        <a:p>
          <a:r>
            <a:rPr lang="en-US" dirty="0"/>
            <a:t>Reformation</a:t>
          </a:r>
          <a:r>
            <a:rPr lang="en-US" baseline="0" dirty="0"/>
            <a:t> des descriptions avec les mots </a:t>
          </a:r>
          <a:r>
            <a:rPr lang="en-US" baseline="0" dirty="0" err="1"/>
            <a:t>restants</a:t>
          </a:r>
          <a:endParaRPr lang="en-US" dirty="0"/>
        </a:p>
      </dgm:t>
    </dgm:pt>
    <dgm:pt modelId="{0F8905D0-D851-E446-9082-850E87B2A0A3}" type="parTrans" cxnId="{B7773C76-DA01-AA42-B465-7492A4322E7B}">
      <dgm:prSet/>
      <dgm:spPr/>
      <dgm:t>
        <a:bodyPr/>
        <a:lstStyle/>
        <a:p>
          <a:endParaRPr lang="fr-FR"/>
        </a:p>
      </dgm:t>
    </dgm:pt>
    <dgm:pt modelId="{4B93E3F8-5B88-E942-B7B0-14C65A127351}" type="sibTrans" cxnId="{B7773C76-DA01-AA42-B465-7492A4322E7B}">
      <dgm:prSet/>
      <dgm:spPr/>
      <dgm:t>
        <a:bodyPr/>
        <a:lstStyle/>
        <a:p>
          <a:endParaRPr lang="fr-FR"/>
        </a:p>
      </dgm:t>
    </dgm:pt>
    <dgm:pt modelId="{BEF1DB7A-DE24-7147-8917-AE9B0F06D575}" type="pres">
      <dgm:prSet presAssocID="{D5F13FB8-0DFE-4E82-A196-AD823963843D}" presName="Name0" presStyleCnt="0">
        <dgm:presLayoutVars>
          <dgm:dir/>
          <dgm:resizeHandles val="exact"/>
        </dgm:presLayoutVars>
      </dgm:prSet>
      <dgm:spPr/>
    </dgm:pt>
    <dgm:pt modelId="{A99B5C06-3C29-CB4E-8BB0-F6A0B394EE8B}" type="pres">
      <dgm:prSet presAssocID="{2D0FC79D-0877-490F-B6DB-08512A3E4CF1}" presName="node" presStyleLbl="node1" presStyleIdx="0" presStyleCnt="7">
        <dgm:presLayoutVars>
          <dgm:bulletEnabled val="1"/>
        </dgm:presLayoutVars>
      </dgm:prSet>
      <dgm:spPr/>
    </dgm:pt>
    <dgm:pt modelId="{B400ABAC-022A-FC44-A841-647D61B17A64}" type="pres">
      <dgm:prSet presAssocID="{2E7AE7C3-7D3D-4E6E-974A-1EE89A5C4ACD}" presName="sibTrans" presStyleLbl="sibTrans1D1" presStyleIdx="0" presStyleCnt="6"/>
      <dgm:spPr/>
    </dgm:pt>
    <dgm:pt modelId="{AB1736F6-53EA-9F45-A075-0DE4FA6F5342}" type="pres">
      <dgm:prSet presAssocID="{2E7AE7C3-7D3D-4E6E-974A-1EE89A5C4ACD}" presName="connectorText" presStyleLbl="sibTrans1D1" presStyleIdx="0" presStyleCnt="6"/>
      <dgm:spPr/>
    </dgm:pt>
    <dgm:pt modelId="{E378A3A7-A532-4849-8D71-FDFDBADB654E}" type="pres">
      <dgm:prSet presAssocID="{12B861A9-1594-4EB5-980A-E87FB49F31FF}" presName="node" presStyleLbl="node1" presStyleIdx="1" presStyleCnt="7">
        <dgm:presLayoutVars>
          <dgm:bulletEnabled val="1"/>
        </dgm:presLayoutVars>
      </dgm:prSet>
      <dgm:spPr/>
    </dgm:pt>
    <dgm:pt modelId="{7166B7C2-9E1D-3D4E-B995-7D26790B34E9}" type="pres">
      <dgm:prSet presAssocID="{DCDC465C-07EE-4506-A124-073BC2CBE962}" presName="sibTrans" presStyleLbl="sibTrans1D1" presStyleIdx="1" presStyleCnt="6"/>
      <dgm:spPr/>
    </dgm:pt>
    <dgm:pt modelId="{20B56D49-96FB-924D-AB2C-835D1D154792}" type="pres">
      <dgm:prSet presAssocID="{DCDC465C-07EE-4506-A124-073BC2CBE962}" presName="connectorText" presStyleLbl="sibTrans1D1" presStyleIdx="1" presStyleCnt="6"/>
      <dgm:spPr/>
    </dgm:pt>
    <dgm:pt modelId="{80F08F60-B879-9045-B47B-F4D839AD44E8}" type="pres">
      <dgm:prSet presAssocID="{21F2DF64-E5F2-4C4C-A0FD-5DD827150320}" presName="node" presStyleLbl="node1" presStyleIdx="2" presStyleCnt="7">
        <dgm:presLayoutVars>
          <dgm:bulletEnabled val="1"/>
        </dgm:presLayoutVars>
      </dgm:prSet>
      <dgm:spPr/>
    </dgm:pt>
    <dgm:pt modelId="{7509CB6F-CA1A-8A48-90D6-8DEB36421C4A}" type="pres">
      <dgm:prSet presAssocID="{66AF17E8-FBD8-439D-92A1-DA0CDD4AB5B7}" presName="sibTrans" presStyleLbl="sibTrans1D1" presStyleIdx="2" presStyleCnt="6"/>
      <dgm:spPr/>
    </dgm:pt>
    <dgm:pt modelId="{29EBC50A-FD8C-4247-87A6-F9355A26BE63}" type="pres">
      <dgm:prSet presAssocID="{66AF17E8-FBD8-439D-92A1-DA0CDD4AB5B7}" presName="connectorText" presStyleLbl="sibTrans1D1" presStyleIdx="2" presStyleCnt="6"/>
      <dgm:spPr/>
    </dgm:pt>
    <dgm:pt modelId="{FC7470A4-5FDD-1049-BE51-F990402C7026}" type="pres">
      <dgm:prSet presAssocID="{1C74968E-1096-4E85-908C-02876D2CA043}" presName="node" presStyleLbl="node1" presStyleIdx="3" presStyleCnt="7">
        <dgm:presLayoutVars>
          <dgm:bulletEnabled val="1"/>
        </dgm:presLayoutVars>
      </dgm:prSet>
      <dgm:spPr/>
    </dgm:pt>
    <dgm:pt modelId="{A8906A1C-F161-D14A-B996-18D751D1D30B}" type="pres">
      <dgm:prSet presAssocID="{B6751C0E-B6AF-4AEE-A1D2-3F8469F1AE1D}" presName="sibTrans" presStyleLbl="sibTrans1D1" presStyleIdx="3" presStyleCnt="6"/>
      <dgm:spPr/>
    </dgm:pt>
    <dgm:pt modelId="{C98AE2BF-B320-B14F-B395-221100167A97}" type="pres">
      <dgm:prSet presAssocID="{B6751C0E-B6AF-4AEE-A1D2-3F8469F1AE1D}" presName="connectorText" presStyleLbl="sibTrans1D1" presStyleIdx="3" presStyleCnt="6"/>
      <dgm:spPr/>
    </dgm:pt>
    <dgm:pt modelId="{31C6056C-E770-744A-9500-41557346E1CB}" type="pres">
      <dgm:prSet presAssocID="{8001493F-FDE3-4111-A86B-3ABF6D6AE369}" presName="node" presStyleLbl="node1" presStyleIdx="4" presStyleCnt="7">
        <dgm:presLayoutVars>
          <dgm:bulletEnabled val="1"/>
        </dgm:presLayoutVars>
      </dgm:prSet>
      <dgm:spPr/>
    </dgm:pt>
    <dgm:pt modelId="{B6D2863E-CF7A-944D-B658-AEDAE572A016}" type="pres">
      <dgm:prSet presAssocID="{68E6AE3C-E261-4AB9-A07A-EBA5D6B44E0C}" presName="sibTrans" presStyleLbl="sibTrans1D1" presStyleIdx="4" presStyleCnt="6"/>
      <dgm:spPr/>
    </dgm:pt>
    <dgm:pt modelId="{B1954AC3-7C96-374D-9991-AB29816FCE57}" type="pres">
      <dgm:prSet presAssocID="{68E6AE3C-E261-4AB9-A07A-EBA5D6B44E0C}" presName="connectorText" presStyleLbl="sibTrans1D1" presStyleIdx="4" presStyleCnt="6"/>
      <dgm:spPr/>
    </dgm:pt>
    <dgm:pt modelId="{886A9300-CF8B-DA44-B833-F2D1F561ABC8}" type="pres">
      <dgm:prSet presAssocID="{C1DB104C-355F-4D66-814F-F872554DD4D9}" presName="node" presStyleLbl="node1" presStyleIdx="5" presStyleCnt="7">
        <dgm:presLayoutVars>
          <dgm:bulletEnabled val="1"/>
        </dgm:presLayoutVars>
      </dgm:prSet>
      <dgm:spPr/>
    </dgm:pt>
    <dgm:pt modelId="{6031ED94-F39C-7748-85CC-16684CDA8047}" type="pres">
      <dgm:prSet presAssocID="{58EE8828-BAEE-4A62-982C-77827592DFC1}" presName="sibTrans" presStyleLbl="sibTrans1D1" presStyleIdx="5" presStyleCnt="6"/>
      <dgm:spPr/>
    </dgm:pt>
    <dgm:pt modelId="{28BACBAF-482D-754D-B1DE-CA11EDDD4843}" type="pres">
      <dgm:prSet presAssocID="{58EE8828-BAEE-4A62-982C-77827592DFC1}" presName="connectorText" presStyleLbl="sibTrans1D1" presStyleIdx="5" presStyleCnt="6"/>
      <dgm:spPr/>
    </dgm:pt>
    <dgm:pt modelId="{2E47D6F3-9C90-C949-AC9C-D334638A4D3F}" type="pres">
      <dgm:prSet presAssocID="{251F6EE2-624A-6045-B644-B7F8E7E3AF6A}" presName="node" presStyleLbl="node1" presStyleIdx="6" presStyleCnt="7" custScaleX="124391">
        <dgm:presLayoutVars>
          <dgm:bulletEnabled val="1"/>
        </dgm:presLayoutVars>
      </dgm:prSet>
      <dgm:spPr/>
    </dgm:pt>
  </dgm:ptLst>
  <dgm:cxnLst>
    <dgm:cxn modelId="{F8EB1105-5D75-E740-8122-3CECED9031D9}" type="presOf" srcId="{D5F13FB8-0DFE-4E82-A196-AD823963843D}" destId="{BEF1DB7A-DE24-7147-8917-AE9B0F06D575}" srcOrd="0" destOrd="0" presId="urn:microsoft.com/office/officeart/2016/7/layout/RepeatingBendingProcessNew"/>
    <dgm:cxn modelId="{8CF9EE26-10BF-034C-8843-2E764A16C587}" type="presOf" srcId="{21F2DF64-E5F2-4C4C-A0FD-5DD827150320}" destId="{80F08F60-B879-9045-B47B-F4D839AD44E8}" srcOrd="0" destOrd="0" presId="urn:microsoft.com/office/officeart/2016/7/layout/RepeatingBendingProcessNew"/>
    <dgm:cxn modelId="{84CD8731-7B2B-8A43-AE48-35BF580128BF}" type="presOf" srcId="{1C74968E-1096-4E85-908C-02876D2CA043}" destId="{FC7470A4-5FDD-1049-BE51-F990402C7026}" srcOrd="0" destOrd="0" presId="urn:microsoft.com/office/officeart/2016/7/layout/RepeatingBendingProcessNew"/>
    <dgm:cxn modelId="{54992A32-D2BD-6B46-BFEB-565099F614EE}" type="presOf" srcId="{251F6EE2-624A-6045-B644-B7F8E7E3AF6A}" destId="{2E47D6F3-9C90-C949-AC9C-D334638A4D3F}" srcOrd="0" destOrd="0" presId="urn:microsoft.com/office/officeart/2016/7/layout/RepeatingBendingProcessNew"/>
    <dgm:cxn modelId="{0D736A36-D485-FA45-BD08-8CC6D52253B2}" type="presOf" srcId="{2D0FC79D-0877-490F-B6DB-08512A3E4CF1}" destId="{A99B5C06-3C29-CB4E-8BB0-F6A0B394EE8B}" srcOrd="0" destOrd="0" presId="urn:microsoft.com/office/officeart/2016/7/layout/RepeatingBendingProcessNew"/>
    <dgm:cxn modelId="{0B38E03E-F1CD-294F-AE8A-24F338366F04}" type="presOf" srcId="{B6751C0E-B6AF-4AEE-A1D2-3F8469F1AE1D}" destId="{C98AE2BF-B320-B14F-B395-221100167A97}" srcOrd="1" destOrd="0" presId="urn:microsoft.com/office/officeart/2016/7/layout/RepeatingBendingProcessNew"/>
    <dgm:cxn modelId="{9B749A3F-DAD1-4CDC-88F9-8701C23798D8}" srcId="{D5F13FB8-0DFE-4E82-A196-AD823963843D}" destId="{1C74968E-1096-4E85-908C-02876D2CA043}" srcOrd="3" destOrd="0" parTransId="{14BF8466-2B12-4B21-92D0-B5B3CE684535}" sibTransId="{B6751C0E-B6AF-4AEE-A1D2-3F8469F1AE1D}"/>
    <dgm:cxn modelId="{CDCB9D46-0E9E-4876-9697-1A265DEB1A56}" srcId="{D5F13FB8-0DFE-4E82-A196-AD823963843D}" destId="{21F2DF64-E5F2-4C4C-A0FD-5DD827150320}" srcOrd="2" destOrd="0" parTransId="{88E179F8-F8C7-4753-9331-DFF82DD7817D}" sibTransId="{66AF17E8-FBD8-439D-92A1-DA0CDD4AB5B7}"/>
    <dgm:cxn modelId="{9FB4635C-BC3A-435F-9955-65E0E0FF88B8}" srcId="{D5F13FB8-0DFE-4E82-A196-AD823963843D}" destId="{8001493F-FDE3-4111-A86B-3ABF6D6AE369}" srcOrd="4" destOrd="0" parTransId="{00921BC6-7432-4339-A531-F4C8EDE68C74}" sibTransId="{68E6AE3C-E261-4AB9-A07A-EBA5D6B44E0C}"/>
    <dgm:cxn modelId="{D3F67C5E-9319-0B47-BBDC-6AD7BA644E6A}" type="presOf" srcId="{2E7AE7C3-7D3D-4E6E-974A-1EE89A5C4ACD}" destId="{AB1736F6-53EA-9F45-A075-0DE4FA6F5342}" srcOrd="1" destOrd="0" presId="urn:microsoft.com/office/officeart/2016/7/layout/RepeatingBendingProcessNew"/>
    <dgm:cxn modelId="{E903996A-8E16-0446-ACF0-18BC1E1BB658}" type="presOf" srcId="{68E6AE3C-E261-4AB9-A07A-EBA5D6B44E0C}" destId="{B6D2863E-CF7A-944D-B658-AEDAE572A016}" srcOrd="0" destOrd="0" presId="urn:microsoft.com/office/officeart/2016/7/layout/RepeatingBendingProcessNew"/>
    <dgm:cxn modelId="{B7773C76-DA01-AA42-B465-7492A4322E7B}" srcId="{D5F13FB8-0DFE-4E82-A196-AD823963843D}" destId="{251F6EE2-624A-6045-B644-B7F8E7E3AF6A}" srcOrd="6" destOrd="0" parTransId="{0F8905D0-D851-E446-9082-850E87B2A0A3}" sibTransId="{4B93E3F8-5B88-E942-B7B0-14C65A127351}"/>
    <dgm:cxn modelId="{92DE5585-EDC9-4683-AFEE-8E7C8B329187}" srcId="{D5F13FB8-0DFE-4E82-A196-AD823963843D}" destId="{12B861A9-1594-4EB5-980A-E87FB49F31FF}" srcOrd="1" destOrd="0" parTransId="{02076635-5804-46D3-8CC1-BD8D277DF52D}" sibTransId="{DCDC465C-07EE-4506-A124-073BC2CBE962}"/>
    <dgm:cxn modelId="{BECC568F-9083-A54F-A842-3205785C24EF}" type="presOf" srcId="{58EE8828-BAEE-4A62-982C-77827592DFC1}" destId="{6031ED94-F39C-7748-85CC-16684CDA8047}" srcOrd="0" destOrd="0" presId="urn:microsoft.com/office/officeart/2016/7/layout/RepeatingBendingProcessNew"/>
    <dgm:cxn modelId="{68D57EA0-18D3-3544-BEF7-8150B52E7CD9}" type="presOf" srcId="{DCDC465C-07EE-4506-A124-073BC2CBE962}" destId="{20B56D49-96FB-924D-AB2C-835D1D154792}" srcOrd="1" destOrd="0" presId="urn:microsoft.com/office/officeart/2016/7/layout/RepeatingBendingProcessNew"/>
    <dgm:cxn modelId="{8E01B5AC-9C85-D349-BA46-870266464B26}" type="presOf" srcId="{2E7AE7C3-7D3D-4E6E-974A-1EE89A5C4ACD}" destId="{B400ABAC-022A-FC44-A841-647D61B17A64}" srcOrd="0" destOrd="0" presId="urn:microsoft.com/office/officeart/2016/7/layout/RepeatingBendingProcessNew"/>
    <dgm:cxn modelId="{7540BBAC-F426-4B28-889C-75072F948FAD}" srcId="{D5F13FB8-0DFE-4E82-A196-AD823963843D}" destId="{C1DB104C-355F-4D66-814F-F872554DD4D9}" srcOrd="5" destOrd="0" parTransId="{366CF760-74BD-4414-A460-36FF723FEE3F}" sibTransId="{58EE8828-BAEE-4A62-982C-77827592DFC1}"/>
    <dgm:cxn modelId="{8B3A1ACD-D16E-0743-A21F-3E039A6D0A58}" type="presOf" srcId="{12B861A9-1594-4EB5-980A-E87FB49F31FF}" destId="{E378A3A7-A532-4849-8D71-FDFDBADB654E}" srcOrd="0" destOrd="0" presId="urn:microsoft.com/office/officeart/2016/7/layout/RepeatingBendingProcessNew"/>
    <dgm:cxn modelId="{3F85ACCE-84C3-414E-9965-F6EE1AA1AD5E}" type="presOf" srcId="{B6751C0E-B6AF-4AEE-A1D2-3F8469F1AE1D}" destId="{A8906A1C-F161-D14A-B996-18D751D1D30B}" srcOrd="0" destOrd="0" presId="urn:microsoft.com/office/officeart/2016/7/layout/RepeatingBendingProcessNew"/>
    <dgm:cxn modelId="{F5FE7FCF-4B76-4C41-B055-D406400EAC3B}" type="presOf" srcId="{66AF17E8-FBD8-439D-92A1-DA0CDD4AB5B7}" destId="{29EBC50A-FD8C-4247-87A6-F9355A26BE63}" srcOrd="1" destOrd="0" presId="urn:microsoft.com/office/officeart/2016/7/layout/RepeatingBendingProcessNew"/>
    <dgm:cxn modelId="{466885D6-CAA3-B444-A46F-6E674CE16216}" type="presOf" srcId="{8001493F-FDE3-4111-A86B-3ABF6D6AE369}" destId="{31C6056C-E770-744A-9500-41557346E1CB}" srcOrd="0" destOrd="0" presId="urn:microsoft.com/office/officeart/2016/7/layout/RepeatingBendingProcessNew"/>
    <dgm:cxn modelId="{BEECEADD-5984-D647-8DF4-FF807675E213}" type="presOf" srcId="{66AF17E8-FBD8-439D-92A1-DA0CDD4AB5B7}" destId="{7509CB6F-CA1A-8A48-90D6-8DEB36421C4A}" srcOrd="0" destOrd="0" presId="urn:microsoft.com/office/officeart/2016/7/layout/RepeatingBendingProcessNew"/>
    <dgm:cxn modelId="{A81609DF-5192-954A-AD71-FE33FF9EAE98}" type="presOf" srcId="{68E6AE3C-E261-4AB9-A07A-EBA5D6B44E0C}" destId="{B1954AC3-7C96-374D-9991-AB29816FCE57}" srcOrd="1" destOrd="0" presId="urn:microsoft.com/office/officeart/2016/7/layout/RepeatingBendingProcessNew"/>
    <dgm:cxn modelId="{A9EA89E3-431F-2E48-BA0B-5ACBDFA1E5D3}" type="presOf" srcId="{DCDC465C-07EE-4506-A124-073BC2CBE962}" destId="{7166B7C2-9E1D-3D4E-B995-7D26790B34E9}" srcOrd="0" destOrd="0" presId="urn:microsoft.com/office/officeart/2016/7/layout/RepeatingBendingProcessNew"/>
    <dgm:cxn modelId="{CAB371E4-FF2C-3F4D-A168-93522870A1D7}" type="presOf" srcId="{58EE8828-BAEE-4A62-982C-77827592DFC1}" destId="{28BACBAF-482D-754D-B1DE-CA11EDDD4843}" srcOrd="1" destOrd="0" presId="urn:microsoft.com/office/officeart/2016/7/layout/RepeatingBendingProcessNew"/>
    <dgm:cxn modelId="{6FD477E6-3C55-D544-A528-82088D35D0AC}" type="presOf" srcId="{C1DB104C-355F-4D66-814F-F872554DD4D9}" destId="{886A9300-CF8B-DA44-B833-F2D1F561ABC8}" srcOrd="0" destOrd="0" presId="urn:microsoft.com/office/officeart/2016/7/layout/RepeatingBendingProcessNew"/>
    <dgm:cxn modelId="{41324FFF-361F-4670-9FF5-562D221BFDF5}" srcId="{D5F13FB8-0DFE-4E82-A196-AD823963843D}" destId="{2D0FC79D-0877-490F-B6DB-08512A3E4CF1}" srcOrd="0" destOrd="0" parTransId="{193496ED-22E6-46C6-95A8-F2F79736830C}" sibTransId="{2E7AE7C3-7D3D-4E6E-974A-1EE89A5C4ACD}"/>
    <dgm:cxn modelId="{9030C755-CFE7-AB4B-AE36-06244DD8A8E8}" type="presParOf" srcId="{BEF1DB7A-DE24-7147-8917-AE9B0F06D575}" destId="{A99B5C06-3C29-CB4E-8BB0-F6A0B394EE8B}" srcOrd="0" destOrd="0" presId="urn:microsoft.com/office/officeart/2016/7/layout/RepeatingBendingProcessNew"/>
    <dgm:cxn modelId="{E60AA5B0-6C91-8848-8269-1A3D2E84715A}" type="presParOf" srcId="{BEF1DB7A-DE24-7147-8917-AE9B0F06D575}" destId="{B400ABAC-022A-FC44-A841-647D61B17A64}" srcOrd="1" destOrd="0" presId="urn:microsoft.com/office/officeart/2016/7/layout/RepeatingBendingProcessNew"/>
    <dgm:cxn modelId="{A02EB148-5014-F645-BF45-FA6906E74CE5}" type="presParOf" srcId="{B400ABAC-022A-FC44-A841-647D61B17A64}" destId="{AB1736F6-53EA-9F45-A075-0DE4FA6F5342}" srcOrd="0" destOrd="0" presId="urn:microsoft.com/office/officeart/2016/7/layout/RepeatingBendingProcessNew"/>
    <dgm:cxn modelId="{DCD38666-380D-AF43-96A3-B0EFED128DD5}" type="presParOf" srcId="{BEF1DB7A-DE24-7147-8917-AE9B0F06D575}" destId="{E378A3A7-A532-4849-8D71-FDFDBADB654E}" srcOrd="2" destOrd="0" presId="urn:microsoft.com/office/officeart/2016/7/layout/RepeatingBendingProcessNew"/>
    <dgm:cxn modelId="{61FF0C33-7E30-4C4A-9ACC-3A276229205B}" type="presParOf" srcId="{BEF1DB7A-DE24-7147-8917-AE9B0F06D575}" destId="{7166B7C2-9E1D-3D4E-B995-7D26790B34E9}" srcOrd="3" destOrd="0" presId="urn:microsoft.com/office/officeart/2016/7/layout/RepeatingBendingProcessNew"/>
    <dgm:cxn modelId="{F0F68ADB-D580-0244-82BB-C67B74D8E407}" type="presParOf" srcId="{7166B7C2-9E1D-3D4E-B995-7D26790B34E9}" destId="{20B56D49-96FB-924D-AB2C-835D1D154792}" srcOrd="0" destOrd="0" presId="urn:microsoft.com/office/officeart/2016/7/layout/RepeatingBendingProcessNew"/>
    <dgm:cxn modelId="{99D96723-769B-1D4B-A8E4-238ACED9F601}" type="presParOf" srcId="{BEF1DB7A-DE24-7147-8917-AE9B0F06D575}" destId="{80F08F60-B879-9045-B47B-F4D839AD44E8}" srcOrd="4" destOrd="0" presId="urn:microsoft.com/office/officeart/2016/7/layout/RepeatingBendingProcessNew"/>
    <dgm:cxn modelId="{A036D12C-CA4D-BF43-A5D5-831414EFA1D8}" type="presParOf" srcId="{BEF1DB7A-DE24-7147-8917-AE9B0F06D575}" destId="{7509CB6F-CA1A-8A48-90D6-8DEB36421C4A}" srcOrd="5" destOrd="0" presId="urn:microsoft.com/office/officeart/2016/7/layout/RepeatingBendingProcessNew"/>
    <dgm:cxn modelId="{290A0D20-6091-D145-83FB-4739AD21626E}" type="presParOf" srcId="{7509CB6F-CA1A-8A48-90D6-8DEB36421C4A}" destId="{29EBC50A-FD8C-4247-87A6-F9355A26BE63}" srcOrd="0" destOrd="0" presId="urn:microsoft.com/office/officeart/2016/7/layout/RepeatingBendingProcessNew"/>
    <dgm:cxn modelId="{6A524278-414D-CE48-B8DB-C3F63A671772}" type="presParOf" srcId="{BEF1DB7A-DE24-7147-8917-AE9B0F06D575}" destId="{FC7470A4-5FDD-1049-BE51-F990402C7026}" srcOrd="6" destOrd="0" presId="urn:microsoft.com/office/officeart/2016/7/layout/RepeatingBendingProcessNew"/>
    <dgm:cxn modelId="{B593410A-C4AD-8540-9F47-931D30244825}" type="presParOf" srcId="{BEF1DB7A-DE24-7147-8917-AE9B0F06D575}" destId="{A8906A1C-F161-D14A-B996-18D751D1D30B}" srcOrd="7" destOrd="0" presId="urn:microsoft.com/office/officeart/2016/7/layout/RepeatingBendingProcessNew"/>
    <dgm:cxn modelId="{391486C3-45DF-FB46-AD67-B66F4503F0E3}" type="presParOf" srcId="{A8906A1C-F161-D14A-B996-18D751D1D30B}" destId="{C98AE2BF-B320-B14F-B395-221100167A97}" srcOrd="0" destOrd="0" presId="urn:microsoft.com/office/officeart/2016/7/layout/RepeatingBendingProcessNew"/>
    <dgm:cxn modelId="{845BABE1-230E-2440-9757-A2D8C70BD861}" type="presParOf" srcId="{BEF1DB7A-DE24-7147-8917-AE9B0F06D575}" destId="{31C6056C-E770-744A-9500-41557346E1CB}" srcOrd="8" destOrd="0" presId="urn:microsoft.com/office/officeart/2016/7/layout/RepeatingBendingProcessNew"/>
    <dgm:cxn modelId="{1860E152-0290-9740-8220-60476AD1E4DE}" type="presParOf" srcId="{BEF1DB7A-DE24-7147-8917-AE9B0F06D575}" destId="{B6D2863E-CF7A-944D-B658-AEDAE572A016}" srcOrd="9" destOrd="0" presId="urn:microsoft.com/office/officeart/2016/7/layout/RepeatingBendingProcessNew"/>
    <dgm:cxn modelId="{8C2B3288-863C-8646-AB7E-19902B8C6BF5}" type="presParOf" srcId="{B6D2863E-CF7A-944D-B658-AEDAE572A016}" destId="{B1954AC3-7C96-374D-9991-AB29816FCE57}" srcOrd="0" destOrd="0" presId="urn:microsoft.com/office/officeart/2016/7/layout/RepeatingBendingProcessNew"/>
    <dgm:cxn modelId="{1E86D717-4DE6-CE4D-8FF2-DA8A3CFECDFB}" type="presParOf" srcId="{BEF1DB7A-DE24-7147-8917-AE9B0F06D575}" destId="{886A9300-CF8B-DA44-B833-F2D1F561ABC8}" srcOrd="10" destOrd="0" presId="urn:microsoft.com/office/officeart/2016/7/layout/RepeatingBendingProcessNew"/>
    <dgm:cxn modelId="{98438718-E2E3-AD4C-AE73-A589304BA96E}" type="presParOf" srcId="{BEF1DB7A-DE24-7147-8917-AE9B0F06D575}" destId="{6031ED94-F39C-7748-85CC-16684CDA8047}" srcOrd="11" destOrd="0" presId="urn:microsoft.com/office/officeart/2016/7/layout/RepeatingBendingProcessNew"/>
    <dgm:cxn modelId="{64C7E8AD-1E6A-824F-9AE5-FAE1CAA80069}" type="presParOf" srcId="{6031ED94-F39C-7748-85CC-16684CDA8047}" destId="{28BACBAF-482D-754D-B1DE-CA11EDDD4843}" srcOrd="0" destOrd="0" presId="urn:microsoft.com/office/officeart/2016/7/layout/RepeatingBendingProcessNew"/>
    <dgm:cxn modelId="{BB7BF347-23A7-9B4A-BEB6-CFDE71F24447}" type="presParOf" srcId="{BEF1DB7A-DE24-7147-8917-AE9B0F06D575}" destId="{2E47D6F3-9C90-C949-AC9C-D334638A4D3F}"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0ABAC-022A-FC44-A841-647D61B17A64}">
      <dsp:nvSpPr>
        <dsp:cNvPr id="0" name=""/>
        <dsp:cNvSpPr/>
      </dsp:nvSpPr>
      <dsp:spPr>
        <a:xfrm>
          <a:off x="2207563" y="606744"/>
          <a:ext cx="468976" cy="91440"/>
        </a:xfrm>
        <a:custGeom>
          <a:avLst/>
          <a:gdLst/>
          <a:ahLst/>
          <a:cxnLst/>
          <a:rect l="0" t="0" r="0" b="0"/>
          <a:pathLst>
            <a:path>
              <a:moveTo>
                <a:pt x="0" y="45720"/>
              </a:moveTo>
              <a:lnTo>
                <a:pt x="4689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9561" y="649966"/>
        <a:ext cx="24978" cy="4995"/>
      </dsp:txXfrm>
    </dsp:sp>
    <dsp:sp modelId="{A99B5C06-3C29-CB4E-8BB0-F6A0B394EE8B}">
      <dsp:nvSpPr>
        <dsp:cNvPr id="0" name=""/>
        <dsp:cNvSpPr/>
      </dsp:nvSpPr>
      <dsp:spPr>
        <a:xfrm>
          <a:off x="37290" y="84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fr-FR" sz="2300" kern="1200" dirty="0"/>
            <a:t>Suppression de la ponctuation</a:t>
          </a:r>
          <a:endParaRPr lang="en-US" sz="2300" kern="1200" dirty="0"/>
        </a:p>
      </dsp:txBody>
      <dsp:txXfrm>
        <a:off x="37290" y="842"/>
        <a:ext cx="2172072" cy="1303243"/>
      </dsp:txXfrm>
    </dsp:sp>
    <dsp:sp modelId="{7166B7C2-9E1D-3D4E-B995-7D26790B34E9}">
      <dsp:nvSpPr>
        <dsp:cNvPr id="0" name=""/>
        <dsp:cNvSpPr/>
      </dsp:nvSpPr>
      <dsp:spPr>
        <a:xfrm>
          <a:off x="4879211" y="606744"/>
          <a:ext cx="468976" cy="91440"/>
        </a:xfrm>
        <a:custGeom>
          <a:avLst/>
          <a:gdLst/>
          <a:ahLst/>
          <a:cxnLst/>
          <a:rect l="0" t="0" r="0" b="0"/>
          <a:pathLst>
            <a:path>
              <a:moveTo>
                <a:pt x="0" y="45720"/>
              </a:moveTo>
              <a:lnTo>
                <a:pt x="4689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01210" y="649966"/>
        <a:ext cx="24978" cy="4995"/>
      </dsp:txXfrm>
    </dsp:sp>
    <dsp:sp modelId="{E378A3A7-A532-4849-8D71-FDFDBADB654E}">
      <dsp:nvSpPr>
        <dsp:cNvPr id="0" name=""/>
        <dsp:cNvSpPr/>
      </dsp:nvSpPr>
      <dsp:spPr>
        <a:xfrm>
          <a:off x="2708939" y="84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fr-FR" sz="2300" kern="1200" dirty="0"/>
            <a:t>Mise en minuscules</a:t>
          </a:r>
          <a:endParaRPr lang="en-US" sz="2300" kern="1200" dirty="0"/>
        </a:p>
      </dsp:txBody>
      <dsp:txXfrm>
        <a:off x="2708939" y="842"/>
        <a:ext cx="2172072" cy="1303243"/>
      </dsp:txXfrm>
    </dsp:sp>
    <dsp:sp modelId="{7509CB6F-CA1A-8A48-90D6-8DEB36421C4A}">
      <dsp:nvSpPr>
        <dsp:cNvPr id="0" name=""/>
        <dsp:cNvSpPr/>
      </dsp:nvSpPr>
      <dsp:spPr>
        <a:xfrm>
          <a:off x="7550860" y="606744"/>
          <a:ext cx="468976" cy="91440"/>
        </a:xfrm>
        <a:custGeom>
          <a:avLst/>
          <a:gdLst/>
          <a:ahLst/>
          <a:cxnLst/>
          <a:rect l="0" t="0" r="0" b="0"/>
          <a:pathLst>
            <a:path>
              <a:moveTo>
                <a:pt x="0" y="45720"/>
              </a:moveTo>
              <a:lnTo>
                <a:pt x="4689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72859" y="649966"/>
        <a:ext cx="24978" cy="4995"/>
      </dsp:txXfrm>
    </dsp:sp>
    <dsp:sp modelId="{80F08F60-B879-9045-B47B-F4D839AD44E8}">
      <dsp:nvSpPr>
        <dsp:cNvPr id="0" name=""/>
        <dsp:cNvSpPr/>
      </dsp:nvSpPr>
      <dsp:spPr>
        <a:xfrm>
          <a:off x="5380588" y="84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fr-FR" sz="2300" kern="1200" dirty="0"/>
            <a:t>Suppression des chiffres</a:t>
          </a:r>
          <a:endParaRPr lang="en-US" sz="2300" kern="1200" dirty="0"/>
        </a:p>
      </dsp:txBody>
      <dsp:txXfrm>
        <a:off x="5380588" y="842"/>
        <a:ext cx="2172072" cy="1303243"/>
      </dsp:txXfrm>
    </dsp:sp>
    <dsp:sp modelId="{A8906A1C-F161-D14A-B996-18D751D1D30B}">
      <dsp:nvSpPr>
        <dsp:cNvPr id="0" name=""/>
        <dsp:cNvSpPr/>
      </dsp:nvSpPr>
      <dsp:spPr>
        <a:xfrm>
          <a:off x="1123327" y="1302285"/>
          <a:ext cx="8014945" cy="468976"/>
        </a:xfrm>
        <a:custGeom>
          <a:avLst/>
          <a:gdLst/>
          <a:ahLst/>
          <a:cxnLst/>
          <a:rect l="0" t="0" r="0" b="0"/>
          <a:pathLst>
            <a:path>
              <a:moveTo>
                <a:pt x="8014945" y="0"/>
              </a:moveTo>
              <a:lnTo>
                <a:pt x="8014945" y="251588"/>
              </a:lnTo>
              <a:lnTo>
                <a:pt x="0" y="251588"/>
              </a:lnTo>
              <a:lnTo>
                <a:pt x="0" y="468976"/>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0037" y="1534276"/>
        <a:ext cx="401525" cy="4995"/>
      </dsp:txXfrm>
    </dsp:sp>
    <dsp:sp modelId="{FC7470A4-5FDD-1049-BE51-F990402C7026}">
      <dsp:nvSpPr>
        <dsp:cNvPr id="0" name=""/>
        <dsp:cNvSpPr/>
      </dsp:nvSpPr>
      <dsp:spPr>
        <a:xfrm>
          <a:off x="8052236" y="84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en-US" sz="2300" kern="1200" dirty="0"/>
            <a:t>Transformation les phrases </a:t>
          </a:r>
          <a:r>
            <a:rPr lang="en-US" sz="2300" kern="1200" dirty="0" err="1"/>
            <a:t>en</a:t>
          </a:r>
          <a:r>
            <a:rPr lang="en-US" sz="2300" kern="1200" dirty="0"/>
            <a:t> </a:t>
          </a:r>
          <a:r>
            <a:rPr lang="fr-FR" sz="2300" kern="1200" noProof="0" dirty="0"/>
            <a:t>listes</a:t>
          </a:r>
          <a:r>
            <a:rPr lang="en-US" sz="2300" kern="1200" dirty="0"/>
            <a:t> de tokens</a:t>
          </a:r>
        </a:p>
      </dsp:txBody>
      <dsp:txXfrm>
        <a:off x="8052236" y="842"/>
        <a:ext cx="2172072" cy="1303243"/>
      </dsp:txXfrm>
    </dsp:sp>
    <dsp:sp modelId="{B6D2863E-CF7A-944D-B658-AEDAE572A016}">
      <dsp:nvSpPr>
        <dsp:cNvPr id="0" name=""/>
        <dsp:cNvSpPr/>
      </dsp:nvSpPr>
      <dsp:spPr>
        <a:xfrm>
          <a:off x="2207563" y="2409563"/>
          <a:ext cx="468976" cy="91440"/>
        </a:xfrm>
        <a:custGeom>
          <a:avLst/>
          <a:gdLst/>
          <a:ahLst/>
          <a:cxnLst/>
          <a:rect l="0" t="0" r="0" b="0"/>
          <a:pathLst>
            <a:path>
              <a:moveTo>
                <a:pt x="0" y="45720"/>
              </a:moveTo>
              <a:lnTo>
                <a:pt x="4689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9561" y="2452786"/>
        <a:ext cx="24978" cy="4995"/>
      </dsp:txXfrm>
    </dsp:sp>
    <dsp:sp modelId="{31C6056C-E770-744A-9500-41557346E1CB}">
      <dsp:nvSpPr>
        <dsp:cNvPr id="0" name=""/>
        <dsp:cNvSpPr/>
      </dsp:nvSpPr>
      <dsp:spPr>
        <a:xfrm>
          <a:off x="37290" y="180366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fr-FR" sz="2300" kern="1200" dirty="0"/>
            <a:t>Suppression des </a:t>
          </a:r>
          <a:r>
            <a:rPr lang="fr-FR" sz="2300" kern="1200" dirty="0" err="1"/>
            <a:t>stopwords</a:t>
          </a:r>
          <a:endParaRPr lang="en-US" sz="2300" kern="1200" dirty="0"/>
        </a:p>
      </dsp:txBody>
      <dsp:txXfrm>
        <a:off x="37290" y="1803662"/>
        <a:ext cx="2172072" cy="1303243"/>
      </dsp:txXfrm>
    </dsp:sp>
    <dsp:sp modelId="{6031ED94-F39C-7748-85CC-16684CDA8047}">
      <dsp:nvSpPr>
        <dsp:cNvPr id="0" name=""/>
        <dsp:cNvSpPr/>
      </dsp:nvSpPr>
      <dsp:spPr>
        <a:xfrm>
          <a:off x="4879211" y="2409563"/>
          <a:ext cx="468976" cy="91440"/>
        </a:xfrm>
        <a:custGeom>
          <a:avLst/>
          <a:gdLst/>
          <a:ahLst/>
          <a:cxnLst/>
          <a:rect l="0" t="0" r="0" b="0"/>
          <a:pathLst>
            <a:path>
              <a:moveTo>
                <a:pt x="0" y="45720"/>
              </a:moveTo>
              <a:lnTo>
                <a:pt x="46897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01210" y="2452786"/>
        <a:ext cx="24978" cy="4995"/>
      </dsp:txXfrm>
    </dsp:sp>
    <dsp:sp modelId="{886A9300-CF8B-DA44-B833-F2D1F561ABC8}">
      <dsp:nvSpPr>
        <dsp:cNvPr id="0" name=""/>
        <dsp:cNvSpPr/>
      </dsp:nvSpPr>
      <dsp:spPr>
        <a:xfrm>
          <a:off x="2708939" y="1803662"/>
          <a:ext cx="217207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fr-FR" sz="2300" kern="1200" dirty="0" err="1"/>
            <a:t>Lemmatization</a:t>
          </a:r>
          <a:r>
            <a:rPr lang="fr-FR" sz="2300" kern="1200" dirty="0"/>
            <a:t> des </a:t>
          </a:r>
          <a:r>
            <a:rPr lang="fr-FR" sz="2300" kern="1200" dirty="0" err="1"/>
            <a:t>tokens</a:t>
          </a:r>
          <a:endParaRPr lang="en-US" sz="2300" kern="1200" dirty="0"/>
        </a:p>
      </dsp:txBody>
      <dsp:txXfrm>
        <a:off x="2708939" y="1803662"/>
        <a:ext cx="2172072" cy="1303243"/>
      </dsp:txXfrm>
    </dsp:sp>
    <dsp:sp modelId="{2E47D6F3-9C90-C949-AC9C-D334638A4D3F}">
      <dsp:nvSpPr>
        <dsp:cNvPr id="0" name=""/>
        <dsp:cNvSpPr/>
      </dsp:nvSpPr>
      <dsp:spPr>
        <a:xfrm>
          <a:off x="5380588" y="1803662"/>
          <a:ext cx="2701862" cy="13032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33" tIns="111721" rIns="106433" bIns="111721" numCol="1" spcCol="1270" anchor="ctr" anchorCtr="0">
          <a:noAutofit/>
        </a:bodyPr>
        <a:lstStyle/>
        <a:p>
          <a:pPr marL="0" lvl="0" indent="0" algn="ctr" defTabSz="1022350">
            <a:lnSpc>
              <a:spcPct val="90000"/>
            </a:lnSpc>
            <a:spcBef>
              <a:spcPct val="0"/>
            </a:spcBef>
            <a:spcAft>
              <a:spcPct val="35000"/>
            </a:spcAft>
            <a:buNone/>
          </a:pPr>
          <a:r>
            <a:rPr lang="en-US" sz="2300" kern="1200" dirty="0"/>
            <a:t>Reformation</a:t>
          </a:r>
          <a:r>
            <a:rPr lang="en-US" sz="2300" kern="1200" baseline="0" dirty="0"/>
            <a:t> des descriptions avec les mots </a:t>
          </a:r>
          <a:r>
            <a:rPr lang="en-US" sz="2300" kern="1200" baseline="0" dirty="0" err="1"/>
            <a:t>restants</a:t>
          </a:r>
          <a:endParaRPr lang="en-US" sz="2300" kern="1200" dirty="0"/>
        </a:p>
      </dsp:txBody>
      <dsp:txXfrm>
        <a:off x="5380588" y="1803662"/>
        <a:ext cx="2701862" cy="130324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DC538-4F1D-3543-A0FF-DC829F765CAF}" type="datetimeFigureOut">
              <a:rPr lang="fr-FR" smtClean="0"/>
              <a:t>06/10/2023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F7A78-013D-DC4F-ADC3-840512D497B2}" type="slidenum">
              <a:rPr lang="fr-FR" smtClean="0"/>
              <a:t>‹N°›</a:t>
            </a:fld>
            <a:endParaRPr lang="fr-FR"/>
          </a:p>
        </p:txBody>
      </p:sp>
    </p:spTree>
    <p:extLst>
      <p:ext uri="{BB962C8B-B14F-4D97-AF65-F5344CB8AC3E}">
        <p14:creationId xmlns:p14="http://schemas.microsoft.com/office/powerpoint/2010/main" val="364223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2D4F0494-60C4-4BF2-84DC-374761EF37D8}" type="datetime1">
              <a:rPr lang="en-US" smtClean="0"/>
              <a:t>10/6/23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B78852-311F-457D-8467-D6782F468F61}" type="datetime1">
              <a:rPr lang="en-US" smtClean="0"/>
              <a:t>10/6/23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235610E-52DF-4DAB-95C7-4FB1D4801C68}" type="datetime1">
              <a:rPr lang="en-US" smtClean="0"/>
              <a:t>10/6/23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C799127-3F38-4515-9D73-9A814129ECF3}" type="datetime1">
              <a:rPr lang="en-US" smtClean="0"/>
              <a:t>10/6/23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1228D57D-596E-4DFD-B3FF-019BDBA37D90}" type="datetime1">
              <a:rPr lang="en-US" smtClean="0"/>
              <a:t>10/6/23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E3CEE218-DF99-4A66-85CB-0CF7F8EB0FB4}" type="datetime1">
              <a:rPr lang="en-US" smtClean="0"/>
              <a:t>10/6/23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92F6943A-D892-4749-AA40-E365D1D7B95B}" type="datetime1">
              <a:rPr lang="en-US" smtClean="0"/>
              <a:t>10/6/23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fr-FR"/>
              <a:t>Modifiez le style du titre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A93351F-B1D6-47B7-AB38-D8672FD9F2A7}" type="datetime1">
              <a:rPr lang="en-US" smtClean="0"/>
              <a:t>10/6/23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E8F21-C2E6-44A1-8050-3C102826C37E}" type="datetime1">
              <a:rPr lang="en-US" smtClean="0"/>
              <a:t>10/6/23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E8775A7F-6428-4815-A78E-266BA6580110}" type="datetime1">
              <a:rPr lang="en-US" smtClean="0"/>
              <a:t>10/6/23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4F765F7-3CC2-423A-8F44-2F51287CA5F9}" type="datetime1">
              <a:rPr lang="en-US" smtClean="0"/>
              <a:t>10/6/23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A40AF23-85D7-4690-984E-64191CA4A0FE}" type="datetime1">
              <a:rPr lang="en-US" smtClean="0"/>
              <a:t>10/6/23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68F415-8F91-84CF-3D76-BC634DE0E130}"/>
              </a:ext>
            </a:extLst>
          </p:cNvPr>
          <p:cNvSpPr>
            <a:spLocks noGrp="1"/>
          </p:cNvSpPr>
          <p:nvPr>
            <p:ph type="ctrTitle"/>
          </p:nvPr>
        </p:nvSpPr>
        <p:spPr/>
        <p:txBody>
          <a:bodyPr>
            <a:normAutofit fontScale="90000"/>
          </a:bodyPr>
          <a:lstStyle/>
          <a:p>
            <a:r>
              <a:rPr lang="fr-FR" b="1" i="0" dirty="0">
                <a:solidFill>
                  <a:srgbClr val="271A38"/>
                </a:solidFill>
                <a:effectLst/>
                <a:latin typeface="Arial" panose="020B0604020202020204" pitchFamily="34" charset="0"/>
                <a:cs typeface="Arial" panose="020B0604020202020204" pitchFamily="34" charset="0"/>
              </a:rPr>
              <a:t>Classifiez automatiquement des biens de consommation</a:t>
            </a:r>
          </a:p>
        </p:txBody>
      </p:sp>
      <p:sp>
        <p:nvSpPr>
          <p:cNvPr id="4" name="Espace réservé du numéro de diapositive 3">
            <a:extLst>
              <a:ext uri="{FF2B5EF4-FFF2-40B4-BE49-F238E27FC236}">
                <a16:creationId xmlns:a16="http://schemas.microsoft.com/office/drawing/2014/main" id="{E4DBBFE9-41A6-1306-F436-23D43881ADF4}"/>
              </a:ext>
            </a:extLst>
          </p:cNvPr>
          <p:cNvSpPr>
            <a:spLocks noGrp="1"/>
          </p:cNvSpPr>
          <p:nvPr>
            <p:ph type="sldNum" sz="quarter" idx="12"/>
          </p:nvPr>
        </p:nvSpPr>
        <p:spPr>
          <a:xfrm>
            <a:off x="11630292" y="6357770"/>
            <a:ext cx="365760" cy="365760"/>
          </a:xfrm>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87073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D6945-DE13-D586-56B9-C3E783783406}"/>
              </a:ext>
            </a:extLst>
          </p:cNvPr>
          <p:cNvSpPr>
            <a:spLocks noGrp="1"/>
          </p:cNvSpPr>
          <p:nvPr>
            <p:ph type="title"/>
          </p:nvPr>
        </p:nvSpPr>
        <p:spPr>
          <a:xfrm>
            <a:off x="7377830" y="285892"/>
            <a:ext cx="4619576" cy="858471"/>
          </a:xfrm>
        </p:spPr>
        <p:txBody>
          <a:bodyPr>
            <a:normAutofit fontScale="90000"/>
          </a:bodyPr>
          <a:lstStyle/>
          <a:p>
            <a:r>
              <a:rPr lang="fr-FR" dirty="0"/>
              <a:t>Analyse graphique T-SNE</a:t>
            </a:r>
          </a:p>
        </p:txBody>
      </p:sp>
      <p:sp>
        <p:nvSpPr>
          <p:cNvPr id="4" name="Espace réservé du numéro de diapositive 3">
            <a:extLst>
              <a:ext uri="{FF2B5EF4-FFF2-40B4-BE49-F238E27FC236}">
                <a16:creationId xmlns:a16="http://schemas.microsoft.com/office/drawing/2014/main" id="{F372E215-C573-CF12-8E79-F0749AA2719B}"/>
              </a:ext>
            </a:extLst>
          </p:cNvPr>
          <p:cNvSpPr>
            <a:spLocks noGrp="1"/>
          </p:cNvSpPr>
          <p:nvPr>
            <p:ph type="sldNum" sz="quarter" idx="12"/>
          </p:nvPr>
        </p:nvSpPr>
        <p:spPr>
          <a:xfrm>
            <a:off x="11692627" y="6412750"/>
            <a:ext cx="365760" cy="365760"/>
          </a:xfrm>
        </p:spPr>
        <p:txBody>
          <a:bodyPr/>
          <a:lstStyle/>
          <a:p>
            <a:fld id="{8A7A6979-0714-4377-B894-6BE4C2D6E202}" type="slidenum">
              <a:rPr lang="en-US" smtClean="0"/>
              <a:pPr/>
              <a:t>10</a:t>
            </a:fld>
            <a:endParaRPr lang="en-US" dirty="0"/>
          </a:p>
        </p:txBody>
      </p:sp>
      <p:pic>
        <p:nvPicPr>
          <p:cNvPr id="5" name="Image 4">
            <a:extLst>
              <a:ext uri="{FF2B5EF4-FFF2-40B4-BE49-F238E27FC236}">
                <a16:creationId xmlns:a16="http://schemas.microsoft.com/office/drawing/2014/main" id="{031D5259-F444-4598-DE6D-65EF3F5E289F}"/>
              </a:ext>
            </a:extLst>
          </p:cNvPr>
          <p:cNvPicPr>
            <a:picLocks noChangeAspect="1"/>
          </p:cNvPicPr>
          <p:nvPr/>
        </p:nvPicPr>
        <p:blipFill>
          <a:blip r:embed="rId2"/>
          <a:stretch>
            <a:fillRect/>
          </a:stretch>
        </p:blipFill>
        <p:spPr>
          <a:xfrm>
            <a:off x="194594" y="253339"/>
            <a:ext cx="6917340" cy="3029600"/>
          </a:xfrm>
          <a:prstGeom prst="rect">
            <a:avLst/>
          </a:prstGeom>
        </p:spPr>
      </p:pic>
      <p:sp>
        <p:nvSpPr>
          <p:cNvPr id="6" name="ZoneTexte 5">
            <a:extLst>
              <a:ext uri="{FF2B5EF4-FFF2-40B4-BE49-F238E27FC236}">
                <a16:creationId xmlns:a16="http://schemas.microsoft.com/office/drawing/2014/main" id="{CB19FF84-D572-81F0-7316-35DD05BFC32A}"/>
              </a:ext>
            </a:extLst>
          </p:cNvPr>
          <p:cNvSpPr txBox="1"/>
          <p:nvPr/>
        </p:nvSpPr>
        <p:spPr>
          <a:xfrm>
            <a:off x="7377830" y="2144150"/>
            <a:ext cx="1978555" cy="369332"/>
          </a:xfrm>
          <a:prstGeom prst="rect">
            <a:avLst/>
          </a:prstGeom>
          <a:noFill/>
        </p:spPr>
        <p:txBody>
          <a:bodyPr wrap="none" rtlCol="0">
            <a:spAutoFit/>
          </a:bodyPr>
          <a:lstStyle/>
          <a:p>
            <a:r>
              <a:rPr lang="fr-FR" dirty="0"/>
              <a:t>BERT </a:t>
            </a:r>
            <a:r>
              <a:rPr lang="fr-FR" dirty="0" err="1"/>
              <a:t>Hugging</a:t>
            </a:r>
            <a:r>
              <a:rPr lang="fr-FR" dirty="0"/>
              <a:t> Face</a:t>
            </a:r>
          </a:p>
        </p:txBody>
      </p:sp>
      <p:sp>
        <p:nvSpPr>
          <p:cNvPr id="8" name="ZoneTexte 7">
            <a:extLst>
              <a:ext uri="{FF2B5EF4-FFF2-40B4-BE49-F238E27FC236}">
                <a16:creationId xmlns:a16="http://schemas.microsoft.com/office/drawing/2014/main" id="{32DE2B54-2205-4AFF-A672-F5447A0F7CE7}"/>
              </a:ext>
            </a:extLst>
          </p:cNvPr>
          <p:cNvSpPr txBox="1"/>
          <p:nvPr/>
        </p:nvSpPr>
        <p:spPr>
          <a:xfrm>
            <a:off x="1611593" y="5034395"/>
            <a:ext cx="1811843" cy="369332"/>
          </a:xfrm>
          <a:prstGeom prst="rect">
            <a:avLst/>
          </a:prstGeom>
          <a:noFill/>
        </p:spPr>
        <p:txBody>
          <a:bodyPr wrap="none" rtlCol="0">
            <a:spAutoFit/>
          </a:bodyPr>
          <a:lstStyle/>
          <a:p>
            <a:r>
              <a:rPr lang="fr-FR" dirty="0"/>
              <a:t>BERT </a:t>
            </a:r>
            <a:r>
              <a:rPr lang="fr-FR" dirty="0" err="1"/>
              <a:t>TensorFlow</a:t>
            </a:r>
            <a:endParaRPr lang="fr-FR" dirty="0"/>
          </a:p>
        </p:txBody>
      </p:sp>
      <p:sp>
        <p:nvSpPr>
          <p:cNvPr id="9" name="ZoneTexte 8">
            <a:extLst>
              <a:ext uri="{FF2B5EF4-FFF2-40B4-BE49-F238E27FC236}">
                <a16:creationId xmlns:a16="http://schemas.microsoft.com/office/drawing/2014/main" id="{9ED24CC2-D09B-96E7-69AB-4608287905F0}"/>
              </a:ext>
            </a:extLst>
          </p:cNvPr>
          <p:cNvSpPr txBox="1"/>
          <p:nvPr/>
        </p:nvSpPr>
        <p:spPr>
          <a:xfrm>
            <a:off x="133613" y="6412750"/>
            <a:ext cx="6100174"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 Texte </a:t>
            </a:r>
            <a:r>
              <a:rPr lang="fr-FR" b="1" i="0" dirty="0" err="1">
                <a:solidFill>
                  <a:srgbClr val="000000"/>
                </a:solidFill>
                <a:effectLst/>
                <a:latin typeface="Helvetica Neue" panose="02000503000000020004" pitchFamily="2" charset="0"/>
              </a:rPr>
              <a:t>Embedding</a:t>
            </a:r>
            <a:endParaRPr lang="fr-FR" b="1" i="0" dirty="0">
              <a:solidFill>
                <a:srgbClr val="000000"/>
              </a:solidFill>
              <a:effectLst/>
              <a:latin typeface="Helvetica Neue" panose="02000503000000020004" pitchFamily="2" charset="0"/>
            </a:endParaRPr>
          </a:p>
        </p:txBody>
      </p:sp>
      <p:pic>
        <p:nvPicPr>
          <p:cNvPr id="12" name="Image 11">
            <a:extLst>
              <a:ext uri="{FF2B5EF4-FFF2-40B4-BE49-F238E27FC236}">
                <a16:creationId xmlns:a16="http://schemas.microsoft.com/office/drawing/2014/main" id="{5B147966-12C9-8BA6-74AC-F598C64FF1FF}"/>
              </a:ext>
            </a:extLst>
          </p:cNvPr>
          <p:cNvPicPr>
            <a:picLocks noChangeAspect="1"/>
          </p:cNvPicPr>
          <p:nvPr/>
        </p:nvPicPr>
        <p:blipFill>
          <a:blip r:embed="rId3"/>
          <a:stretch>
            <a:fillRect/>
          </a:stretch>
        </p:blipFill>
        <p:spPr>
          <a:xfrm>
            <a:off x="5335919" y="3282939"/>
            <a:ext cx="6722468" cy="3081512"/>
          </a:xfrm>
          <a:prstGeom prst="rect">
            <a:avLst/>
          </a:prstGeom>
        </p:spPr>
      </p:pic>
    </p:spTree>
    <p:extLst>
      <p:ext uri="{BB962C8B-B14F-4D97-AF65-F5344CB8AC3E}">
        <p14:creationId xmlns:p14="http://schemas.microsoft.com/office/powerpoint/2010/main" val="25268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EAE8F-7E42-C7F6-76DB-8B45DDF6A39F}"/>
              </a:ext>
            </a:extLst>
          </p:cNvPr>
          <p:cNvSpPr>
            <a:spLocks noGrp="1"/>
          </p:cNvSpPr>
          <p:nvPr>
            <p:ph type="title"/>
          </p:nvPr>
        </p:nvSpPr>
        <p:spPr>
          <a:xfrm>
            <a:off x="2231136" y="684109"/>
            <a:ext cx="7729728" cy="1188720"/>
          </a:xfrm>
        </p:spPr>
        <p:txBody>
          <a:bodyPr/>
          <a:lstStyle/>
          <a:p>
            <a:r>
              <a:rPr lang="fr-FR" dirty="0"/>
              <a:t>Conclusion sur l’extraction des </a:t>
            </a:r>
            <a:r>
              <a:rPr lang="fr-FR" dirty="0" err="1"/>
              <a:t>features</a:t>
            </a:r>
            <a:r>
              <a:rPr lang="fr-FR" dirty="0"/>
              <a:t> textes  </a:t>
            </a:r>
          </a:p>
        </p:txBody>
      </p:sp>
      <p:sp>
        <p:nvSpPr>
          <p:cNvPr id="4" name="Espace réservé du numéro de diapositive 3">
            <a:extLst>
              <a:ext uri="{FF2B5EF4-FFF2-40B4-BE49-F238E27FC236}">
                <a16:creationId xmlns:a16="http://schemas.microsoft.com/office/drawing/2014/main" id="{75D57251-AD26-0BC0-C611-805BE7A3C129}"/>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9" name="ZoneTexte 8">
            <a:extLst>
              <a:ext uri="{FF2B5EF4-FFF2-40B4-BE49-F238E27FC236}">
                <a16:creationId xmlns:a16="http://schemas.microsoft.com/office/drawing/2014/main" id="{D983CF37-85A7-60B4-33D8-C5F807ED8BE8}"/>
              </a:ext>
            </a:extLst>
          </p:cNvPr>
          <p:cNvSpPr txBox="1"/>
          <p:nvPr/>
        </p:nvSpPr>
        <p:spPr>
          <a:xfrm>
            <a:off x="4104640" y="3054627"/>
            <a:ext cx="6654282" cy="2585323"/>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Bag of </a:t>
            </a:r>
            <a:r>
              <a:rPr lang="fr-FR" dirty="0" err="1">
                <a:latin typeface="Arial" panose="020B0604020202020204" pitchFamily="34" charset="0"/>
                <a:cs typeface="Arial" panose="020B0604020202020204" pitchFamily="34" charset="0"/>
              </a:rPr>
              <a:t>words</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l’approche avec le meilleur ARI Score est celle du Tf-</a:t>
            </a:r>
            <a:r>
              <a:rPr lang="fr-FR" dirty="0" err="1">
                <a:latin typeface="Arial" panose="020B0604020202020204" pitchFamily="34" charset="0"/>
                <a:cs typeface="Arial" panose="020B0604020202020204" pitchFamily="34" charset="0"/>
              </a:rPr>
              <a:t>idf</a:t>
            </a:r>
            <a:r>
              <a:rPr lang="fr-FR" dirty="0">
                <a:latin typeface="Arial" panose="020B0604020202020204" pitchFamily="34" charset="0"/>
                <a:cs typeface="Arial" panose="020B0604020202020204" pitchFamily="34" charset="0"/>
              </a:rPr>
              <a:t> 2 (</a:t>
            </a:r>
            <a:r>
              <a:rPr lang="fr-FR" sz="1800" dirty="0">
                <a:effectLst/>
                <a:latin typeface="Arial" panose="020B0604020202020204" pitchFamily="34" charset="0"/>
                <a:ea typeface="Times New Roman" panose="02020603050405020304" pitchFamily="18" charset="0"/>
                <a:cs typeface="Arial" panose="020B0604020202020204" pitchFamily="34" charset="0"/>
              </a:rPr>
              <a:t>fit et </a:t>
            </a:r>
            <a:r>
              <a:rPr lang="fr-FR" sz="1800" dirty="0" err="1">
                <a:effectLst/>
                <a:latin typeface="Arial" panose="020B0604020202020204" pitchFamily="34" charset="0"/>
                <a:ea typeface="Times New Roman" panose="02020603050405020304" pitchFamily="18" charset="0"/>
                <a:cs typeface="Arial" panose="020B0604020202020204" pitchFamily="34" charset="0"/>
              </a:rPr>
              <a:t>transform</a:t>
            </a:r>
            <a:r>
              <a:rPr lang="fr-FR" sz="1800" dirty="0">
                <a:effectLst/>
                <a:latin typeface="Arial" panose="020B0604020202020204" pitchFamily="34" charset="0"/>
                <a:ea typeface="Times New Roman" panose="02020603050405020304" pitchFamily="18" charset="0"/>
                <a:cs typeface="Arial" panose="020B0604020202020204" pitchFamily="34" charset="0"/>
              </a:rPr>
              <a:t> sur « </a:t>
            </a:r>
            <a:r>
              <a:rPr lang="fr-FR" sz="1800" dirty="0" err="1">
                <a:effectLst/>
                <a:latin typeface="Arial" panose="020B0604020202020204" pitchFamily="34" charset="0"/>
                <a:ea typeface="Times New Roman" panose="02020603050405020304" pitchFamily="18" charset="0"/>
                <a:cs typeface="Arial" panose="020B0604020202020204" pitchFamily="34" charset="0"/>
              </a:rPr>
              <a:t>product_name</a:t>
            </a:r>
            <a:r>
              <a:rPr lang="fr-FR" sz="1800" dirty="0">
                <a:effectLst/>
                <a:latin typeface="Arial" panose="020B0604020202020204" pitchFamily="34" charset="0"/>
                <a:ea typeface="Times New Roman" panose="02020603050405020304" pitchFamily="18" charset="0"/>
                <a:cs typeface="Arial" panose="020B0604020202020204" pitchFamily="34" charset="0"/>
              </a:rPr>
              <a:t> » + « description » )</a:t>
            </a:r>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Sentence/</a:t>
            </a:r>
            <a:r>
              <a:rPr lang="fr-FR" dirty="0" err="1">
                <a:latin typeface="Arial" panose="020B0604020202020204" pitchFamily="34" charset="0"/>
                <a:cs typeface="Arial" panose="020B0604020202020204" pitchFamily="34" charset="0"/>
              </a:rPr>
              <a:t>word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embedding</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l’approche la plus efficace est celle de USE avec 0.43 d’ARI Score</a:t>
            </a:r>
          </a:p>
        </p:txBody>
      </p:sp>
      <p:sp>
        <p:nvSpPr>
          <p:cNvPr id="11" name="ZoneTexte 10">
            <a:extLst>
              <a:ext uri="{FF2B5EF4-FFF2-40B4-BE49-F238E27FC236}">
                <a16:creationId xmlns:a16="http://schemas.microsoft.com/office/drawing/2014/main" id="{EC1606C1-2BBB-6605-CABA-73184D9A01DB}"/>
              </a:ext>
            </a:extLst>
          </p:cNvPr>
          <p:cNvSpPr txBox="1"/>
          <p:nvPr/>
        </p:nvSpPr>
        <p:spPr>
          <a:xfrm>
            <a:off x="1401581" y="6101086"/>
            <a:ext cx="7729727"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   On continue sur l’extraction des </a:t>
            </a:r>
            <a:r>
              <a:rPr lang="fr-FR" dirty="0" err="1">
                <a:latin typeface="Arial" panose="020B0604020202020204" pitchFamily="34" charset="0"/>
                <a:cs typeface="Arial" panose="020B0604020202020204" pitchFamily="34" charset="0"/>
              </a:rPr>
              <a:t>features</a:t>
            </a:r>
            <a:r>
              <a:rPr lang="fr-FR" dirty="0">
                <a:latin typeface="Arial" panose="020B0604020202020204" pitchFamily="34" charset="0"/>
                <a:cs typeface="Arial" panose="020B0604020202020204" pitchFamily="34" charset="0"/>
              </a:rPr>
              <a:t> images avec l’algorithme SIFT et </a:t>
            </a:r>
            <a:r>
              <a:rPr lang="fr-FR" sz="1800" dirty="0">
                <a:solidFill>
                  <a:srgbClr val="271A38"/>
                </a:solidFill>
                <a:effectLst/>
                <a:latin typeface="Arial" panose="020B0604020202020204" pitchFamily="34" charset="0"/>
                <a:ea typeface="Times New Roman" panose="02020603050405020304" pitchFamily="18" charset="0"/>
                <a:cs typeface="Arial" panose="020B0604020202020204" pitchFamily="34" charset="0"/>
              </a:rPr>
              <a:t>CNN Transfer Learning</a:t>
            </a:r>
            <a:r>
              <a:rPr lang="fr-FR" dirty="0">
                <a:effectLst/>
                <a:latin typeface="Arial" panose="020B0604020202020204" pitchFamily="34" charset="0"/>
                <a:cs typeface="Arial" panose="020B0604020202020204" pitchFamily="34" charset="0"/>
              </a:rPr>
              <a:t> </a:t>
            </a:r>
            <a:endParaRPr lang="fr-FR" dirty="0">
              <a:latin typeface="Arial" panose="020B0604020202020204" pitchFamily="34" charset="0"/>
              <a:cs typeface="Arial" panose="020B0604020202020204" pitchFamily="34" charset="0"/>
            </a:endParaRPr>
          </a:p>
        </p:txBody>
      </p:sp>
      <p:cxnSp>
        <p:nvCxnSpPr>
          <p:cNvPr id="13" name="Connecteur droit avec flèche 12">
            <a:extLst>
              <a:ext uri="{FF2B5EF4-FFF2-40B4-BE49-F238E27FC236}">
                <a16:creationId xmlns:a16="http://schemas.microsoft.com/office/drawing/2014/main" id="{D07BE72E-E2FE-9054-565B-C634A2B61C51}"/>
              </a:ext>
            </a:extLst>
          </p:cNvPr>
          <p:cNvCxnSpPr>
            <a:cxnSpLocks/>
          </p:cNvCxnSpPr>
          <p:nvPr/>
        </p:nvCxnSpPr>
        <p:spPr>
          <a:xfrm>
            <a:off x="1401581" y="6260782"/>
            <a:ext cx="25964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7" name="Image 16">
            <a:extLst>
              <a:ext uri="{FF2B5EF4-FFF2-40B4-BE49-F238E27FC236}">
                <a16:creationId xmlns:a16="http://schemas.microsoft.com/office/drawing/2014/main" id="{6C33B59A-54B6-5970-5C64-83CD0FC8DA35}"/>
              </a:ext>
            </a:extLst>
          </p:cNvPr>
          <p:cNvPicPr>
            <a:picLocks noChangeAspect="1"/>
          </p:cNvPicPr>
          <p:nvPr/>
        </p:nvPicPr>
        <p:blipFill>
          <a:blip r:embed="rId2"/>
          <a:stretch>
            <a:fillRect/>
          </a:stretch>
        </p:blipFill>
        <p:spPr>
          <a:xfrm>
            <a:off x="878586" y="2328365"/>
            <a:ext cx="2705100" cy="3479800"/>
          </a:xfrm>
          <a:prstGeom prst="rect">
            <a:avLst/>
          </a:prstGeom>
        </p:spPr>
      </p:pic>
      <p:sp>
        <p:nvSpPr>
          <p:cNvPr id="20" name="Accolade fermante 19">
            <a:extLst>
              <a:ext uri="{FF2B5EF4-FFF2-40B4-BE49-F238E27FC236}">
                <a16:creationId xmlns:a16="http://schemas.microsoft.com/office/drawing/2014/main" id="{64C38CBC-E234-CF89-306B-8D184036A158}"/>
              </a:ext>
            </a:extLst>
          </p:cNvPr>
          <p:cNvSpPr/>
          <p:nvPr/>
        </p:nvSpPr>
        <p:spPr>
          <a:xfrm>
            <a:off x="3583686" y="2612427"/>
            <a:ext cx="384465" cy="183880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1" name="Accolade fermante 20">
            <a:extLst>
              <a:ext uri="{FF2B5EF4-FFF2-40B4-BE49-F238E27FC236}">
                <a16:creationId xmlns:a16="http://schemas.microsoft.com/office/drawing/2014/main" id="{667343F8-12CF-B43D-715B-E26D4CE029CD}"/>
              </a:ext>
            </a:extLst>
          </p:cNvPr>
          <p:cNvSpPr/>
          <p:nvPr/>
        </p:nvSpPr>
        <p:spPr>
          <a:xfrm>
            <a:off x="3583686" y="4451230"/>
            <a:ext cx="384465" cy="118872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79026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75ADEB8-DFEF-AC98-1E5A-0A4B208EF91F}"/>
              </a:ext>
            </a:extLst>
          </p:cNvPr>
          <p:cNvPicPr>
            <a:picLocks noChangeAspect="1"/>
          </p:cNvPicPr>
          <p:nvPr/>
        </p:nvPicPr>
        <p:blipFill rotWithShape="1">
          <a:blip r:embed="rId2"/>
          <a:srcRect l="16996" r="9657" b="7766"/>
          <a:stretch/>
        </p:blipFill>
        <p:spPr>
          <a:xfrm>
            <a:off x="428166" y="1706758"/>
            <a:ext cx="1667305" cy="2342585"/>
          </a:xfrm>
          <a:prstGeom prst="rect">
            <a:avLst/>
          </a:prstGeom>
        </p:spPr>
      </p:pic>
      <p:sp>
        <p:nvSpPr>
          <p:cNvPr id="2" name="Titre 1">
            <a:extLst>
              <a:ext uri="{FF2B5EF4-FFF2-40B4-BE49-F238E27FC236}">
                <a16:creationId xmlns:a16="http://schemas.microsoft.com/office/drawing/2014/main" id="{9CB7642E-955D-9F4B-5B94-EFFA43BA159A}"/>
              </a:ext>
            </a:extLst>
          </p:cNvPr>
          <p:cNvSpPr>
            <a:spLocks noGrp="1"/>
          </p:cNvSpPr>
          <p:nvPr>
            <p:ph type="title"/>
          </p:nvPr>
        </p:nvSpPr>
        <p:spPr>
          <a:xfrm>
            <a:off x="2222635" y="274320"/>
            <a:ext cx="7729728" cy="1188720"/>
          </a:xfrm>
        </p:spPr>
        <p:txBody>
          <a:bodyPr>
            <a:normAutofit/>
          </a:bodyPr>
          <a:lstStyle/>
          <a:p>
            <a:r>
              <a:rPr lang="fr-FR" dirty="0" err="1"/>
              <a:t>Pretraitement</a:t>
            </a:r>
            <a:r>
              <a:rPr lang="fr-FR" dirty="0"/>
              <a:t> des images</a:t>
            </a:r>
          </a:p>
        </p:txBody>
      </p:sp>
      <p:sp>
        <p:nvSpPr>
          <p:cNvPr id="4" name="Espace réservé du numéro de diapositive 3">
            <a:extLst>
              <a:ext uri="{FF2B5EF4-FFF2-40B4-BE49-F238E27FC236}">
                <a16:creationId xmlns:a16="http://schemas.microsoft.com/office/drawing/2014/main" id="{3D1DECF7-E743-C829-B9EC-E09C96F887EF}"/>
              </a:ext>
            </a:extLst>
          </p:cNvPr>
          <p:cNvSpPr>
            <a:spLocks noGrp="1"/>
          </p:cNvSpPr>
          <p:nvPr>
            <p:ph type="sldNum" sz="quarter" idx="12"/>
          </p:nvPr>
        </p:nvSpPr>
        <p:spPr>
          <a:xfrm>
            <a:off x="11552295" y="6392730"/>
            <a:ext cx="365760" cy="369331"/>
          </a:xfrm>
        </p:spPr>
        <p:txBody>
          <a:bodyPr/>
          <a:lstStyle/>
          <a:p>
            <a:fld id="{8A7A6979-0714-4377-B894-6BE4C2D6E202}" type="slidenum">
              <a:rPr lang="en-US" smtClean="0"/>
              <a:pPr/>
              <a:t>12</a:t>
            </a:fld>
            <a:endParaRPr lang="en-US" dirty="0"/>
          </a:p>
        </p:txBody>
      </p:sp>
      <p:sp>
        <p:nvSpPr>
          <p:cNvPr id="6" name="ZoneTexte 5">
            <a:extLst>
              <a:ext uri="{FF2B5EF4-FFF2-40B4-BE49-F238E27FC236}">
                <a16:creationId xmlns:a16="http://schemas.microsoft.com/office/drawing/2014/main" id="{A7DF180D-1F13-ED06-C4C5-AB8F7EA05FE6}"/>
              </a:ext>
            </a:extLst>
          </p:cNvPr>
          <p:cNvSpPr txBox="1"/>
          <p:nvPr/>
        </p:nvSpPr>
        <p:spPr>
          <a:xfrm>
            <a:off x="215243" y="6401065"/>
            <a:ext cx="6100762" cy="369332"/>
          </a:xfrm>
          <a:prstGeom prst="rect">
            <a:avLst/>
          </a:prstGeom>
          <a:noFill/>
        </p:spPr>
        <p:txBody>
          <a:bodyPr wrap="square">
            <a:spAutoFit/>
          </a:bodyPr>
          <a:lstStyle/>
          <a:p>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Faisabilité de classification automatique d’images via SIFT</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 7">
            <a:extLst>
              <a:ext uri="{FF2B5EF4-FFF2-40B4-BE49-F238E27FC236}">
                <a16:creationId xmlns:a16="http://schemas.microsoft.com/office/drawing/2014/main" id="{46B07C69-51E3-B735-B46F-C01FA3B3EEDD}"/>
              </a:ext>
            </a:extLst>
          </p:cNvPr>
          <p:cNvPicPr>
            <a:picLocks noChangeAspect="1"/>
          </p:cNvPicPr>
          <p:nvPr/>
        </p:nvPicPr>
        <p:blipFill>
          <a:blip r:embed="rId3"/>
          <a:stretch>
            <a:fillRect/>
          </a:stretch>
        </p:blipFill>
        <p:spPr>
          <a:xfrm>
            <a:off x="3526045" y="1656802"/>
            <a:ext cx="1667305" cy="2395361"/>
          </a:xfrm>
          <a:prstGeom prst="rect">
            <a:avLst/>
          </a:prstGeom>
        </p:spPr>
      </p:pic>
      <p:pic>
        <p:nvPicPr>
          <p:cNvPr id="9" name="Image 8">
            <a:extLst>
              <a:ext uri="{FF2B5EF4-FFF2-40B4-BE49-F238E27FC236}">
                <a16:creationId xmlns:a16="http://schemas.microsoft.com/office/drawing/2014/main" id="{8C78EC6E-970B-19FE-01B3-A037326E3003}"/>
              </a:ext>
            </a:extLst>
          </p:cNvPr>
          <p:cNvPicPr>
            <a:picLocks noChangeAspect="1"/>
          </p:cNvPicPr>
          <p:nvPr/>
        </p:nvPicPr>
        <p:blipFill>
          <a:blip r:embed="rId4"/>
          <a:stretch>
            <a:fillRect/>
          </a:stretch>
        </p:blipFill>
        <p:spPr>
          <a:xfrm>
            <a:off x="7123313" y="1653982"/>
            <a:ext cx="1647789" cy="2395361"/>
          </a:xfrm>
          <a:prstGeom prst="rect">
            <a:avLst/>
          </a:prstGeom>
        </p:spPr>
      </p:pic>
      <p:cxnSp>
        <p:nvCxnSpPr>
          <p:cNvPr id="11" name="Connecteur droit avec flèche 10">
            <a:extLst>
              <a:ext uri="{FF2B5EF4-FFF2-40B4-BE49-F238E27FC236}">
                <a16:creationId xmlns:a16="http://schemas.microsoft.com/office/drawing/2014/main" id="{6DE14D9B-6F3A-D1C4-C3C9-83C4C11F9C70}"/>
              </a:ext>
            </a:extLst>
          </p:cNvPr>
          <p:cNvCxnSpPr/>
          <p:nvPr/>
        </p:nvCxnSpPr>
        <p:spPr>
          <a:xfrm>
            <a:off x="2420142" y="2649017"/>
            <a:ext cx="89296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ZoneTexte 11">
            <a:extLst>
              <a:ext uri="{FF2B5EF4-FFF2-40B4-BE49-F238E27FC236}">
                <a16:creationId xmlns:a16="http://schemas.microsoft.com/office/drawing/2014/main" id="{537F0545-C57D-DBD3-26B7-31B30213B2B8}"/>
              </a:ext>
            </a:extLst>
          </p:cNvPr>
          <p:cNvSpPr txBox="1"/>
          <p:nvPr/>
        </p:nvSpPr>
        <p:spPr>
          <a:xfrm>
            <a:off x="2275433" y="2883995"/>
            <a:ext cx="1078705" cy="646331"/>
          </a:xfrm>
          <a:prstGeom prst="rect">
            <a:avLst/>
          </a:prstGeom>
          <a:noFill/>
        </p:spPr>
        <p:txBody>
          <a:bodyPr wrap="square" rtlCol="0">
            <a:spAutoFit/>
          </a:bodyPr>
          <a:lstStyle/>
          <a:p>
            <a:r>
              <a:rPr lang="fr-FR" dirty="0"/>
              <a:t>Passage en gris</a:t>
            </a:r>
          </a:p>
        </p:txBody>
      </p:sp>
      <p:cxnSp>
        <p:nvCxnSpPr>
          <p:cNvPr id="13" name="Connecteur droit avec flèche 12">
            <a:extLst>
              <a:ext uri="{FF2B5EF4-FFF2-40B4-BE49-F238E27FC236}">
                <a16:creationId xmlns:a16="http://schemas.microsoft.com/office/drawing/2014/main" id="{BC94FB58-C5BF-77C2-FA32-AB18857143C8}"/>
              </a:ext>
            </a:extLst>
          </p:cNvPr>
          <p:cNvCxnSpPr/>
          <p:nvPr/>
        </p:nvCxnSpPr>
        <p:spPr>
          <a:xfrm>
            <a:off x="5723408" y="2649017"/>
            <a:ext cx="89296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ZoneTexte 13">
            <a:extLst>
              <a:ext uri="{FF2B5EF4-FFF2-40B4-BE49-F238E27FC236}">
                <a16:creationId xmlns:a16="http://schemas.microsoft.com/office/drawing/2014/main" id="{2DE90AC1-3BFF-65A5-AB88-EFE758327DCB}"/>
              </a:ext>
            </a:extLst>
          </p:cNvPr>
          <p:cNvSpPr txBox="1"/>
          <p:nvPr/>
        </p:nvSpPr>
        <p:spPr>
          <a:xfrm>
            <a:off x="5425515" y="2818502"/>
            <a:ext cx="1276212" cy="646331"/>
          </a:xfrm>
          <a:prstGeom prst="rect">
            <a:avLst/>
          </a:prstGeom>
          <a:noFill/>
        </p:spPr>
        <p:txBody>
          <a:bodyPr wrap="square" rtlCol="0">
            <a:spAutoFit/>
          </a:bodyPr>
          <a:lstStyle/>
          <a:p>
            <a:r>
              <a:rPr lang="fr-FR" dirty="0" err="1"/>
              <a:t>Debruitage</a:t>
            </a:r>
            <a:r>
              <a:rPr lang="fr-FR" dirty="0"/>
              <a:t> ou lissage</a:t>
            </a:r>
          </a:p>
        </p:txBody>
      </p:sp>
      <p:pic>
        <p:nvPicPr>
          <p:cNvPr id="15" name="Image 14">
            <a:extLst>
              <a:ext uri="{FF2B5EF4-FFF2-40B4-BE49-F238E27FC236}">
                <a16:creationId xmlns:a16="http://schemas.microsoft.com/office/drawing/2014/main" id="{AE8E3B85-F0ED-FA32-B79D-848DC3C68177}"/>
              </a:ext>
            </a:extLst>
          </p:cNvPr>
          <p:cNvPicPr>
            <a:picLocks noChangeAspect="1"/>
          </p:cNvPicPr>
          <p:nvPr/>
        </p:nvPicPr>
        <p:blipFill>
          <a:blip r:embed="rId5"/>
          <a:stretch>
            <a:fillRect/>
          </a:stretch>
        </p:blipFill>
        <p:spPr>
          <a:xfrm>
            <a:off x="10426991" y="1653982"/>
            <a:ext cx="1680724" cy="2435064"/>
          </a:xfrm>
          <a:prstGeom prst="rect">
            <a:avLst/>
          </a:prstGeom>
        </p:spPr>
      </p:pic>
      <p:cxnSp>
        <p:nvCxnSpPr>
          <p:cNvPr id="16" name="Connecteur droit avec flèche 15">
            <a:extLst>
              <a:ext uri="{FF2B5EF4-FFF2-40B4-BE49-F238E27FC236}">
                <a16:creationId xmlns:a16="http://schemas.microsoft.com/office/drawing/2014/main" id="{105601D4-C10C-B052-097C-DF794512A110}"/>
              </a:ext>
            </a:extLst>
          </p:cNvPr>
          <p:cNvCxnSpPr/>
          <p:nvPr/>
        </p:nvCxnSpPr>
        <p:spPr>
          <a:xfrm>
            <a:off x="9059396" y="2649017"/>
            <a:ext cx="89296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ZoneTexte 16">
            <a:extLst>
              <a:ext uri="{FF2B5EF4-FFF2-40B4-BE49-F238E27FC236}">
                <a16:creationId xmlns:a16="http://schemas.microsoft.com/office/drawing/2014/main" id="{B2CF7164-29A8-18E7-2A6F-1A3B4075064E}"/>
              </a:ext>
            </a:extLst>
          </p:cNvPr>
          <p:cNvSpPr txBox="1"/>
          <p:nvPr/>
        </p:nvSpPr>
        <p:spPr>
          <a:xfrm>
            <a:off x="8906954" y="2871514"/>
            <a:ext cx="1282723" cy="646331"/>
          </a:xfrm>
          <a:prstGeom prst="rect">
            <a:avLst/>
          </a:prstGeom>
          <a:noFill/>
        </p:spPr>
        <p:txBody>
          <a:bodyPr wrap="none" rtlCol="0">
            <a:spAutoFit/>
          </a:bodyPr>
          <a:lstStyle/>
          <a:p>
            <a:r>
              <a:rPr lang="fr-FR" dirty="0" err="1"/>
              <a:t>Équalisation</a:t>
            </a:r>
            <a:endParaRPr lang="fr-FR" dirty="0"/>
          </a:p>
          <a:p>
            <a:endParaRPr lang="fr-FR" dirty="0"/>
          </a:p>
        </p:txBody>
      </p:sp>
      <p:pic>
        <p:nvPicPr>
          <p:cNvPr id="18" name="Image 17">
            <a:extLst>
              <a:ext uri="{FF2B5EF4-FFF2-40B4-BE49-F238E27FC236}">
                <a16:creationId xmlns:a16="http://schemas.microsoft.com/office/drawing/2014/main" id="{31FF6293-E0CE-BF42-E168-43552C92D934}"/>
              </a:ext>
            </a:extLst>
          </p:cNvPr>
          <p:cNvPicPr>
            <a:picLocks noChangeAspect="1"/>
          </p:cNvPicPr>
          <p:nvPr/>
        </p:nvPicPr>
        <p:blipFill>
          <a:blip r:embed="rId6"/>
          <a:stretch>
            <a:fillRect/>
          </a:stretch>
        </p:blipFill>
        <p:spPr>
          <a:xfrm>
            <a:off x="215243" y="4147062"/>
            <a:ext cx="2908117" cy="2224729"/>
          </a:xfrm>
          <a:prstGeom prst="rect">
            <a:avLst/>
          </a:prstGeom>
        </p:spPr>
      </p:pic>
      <p:pic>
        <p:nvPicPr>
          <p:cNvPr id="19" name="Image 18">
            <a:extLst>
              <a:ext uri="{FF2B5EF4-FFF2-40B4-BE49-F238E27FC236}">
                <a16:creationId xmlns:a16="http://schemas.microsoft.com/office/drawing/2014/main" id="{FE13CF74-6498-1EC8-1441-62A3CD02A42B}"/>
              </a:ext>
            </a:extLst>
          </p:cNvPr>
          <p:cNvPicPr>
            <a:picLocks noChangeAspect="1"/>
          </p:cNvPicPr>
          <p:nvPr/>
        </p:nvPicPr>
        <p:blipFill>
          <a:blip r:embed="rId7"/>
          <a:stretch>
            <a:fillRect/>
          </a:stretch>
        </p:blipFill>
        <p:spPr>
          <a:xfrm>
            <a:off x="3098835" y="4122955"/>
            <a:ext cx="3098576" cy="2224729"/>
          </a:xfrm>
          <a:prstGeom prst="rect">
            <a:avLst/>
          </a:prstGeom>
        </p:spPr>
      </p:pic>
      <p:pic>
        <p:nvPicPr>
          <p:cNvPr id="20" name="Image 19">
            <a:extLst>
              <a:ext uri="{FF2B5EF4-FFF2-40B4-BE49-F238E27FC236}">
                <a16:creationId xmlns:a16="http://schemas.microsoft.com/office/drawing/2014/main" id="{FB380132-CB65-44EB-9320-663BEC120125}"/>
              </a:ext>
            </a:extLst>
          </p:cNvPr>
          <p:cNvPicPr>
            <a:picLocks noChangeAspect="1"/>
          </p:cNvPicPr>
          <p:nvPr/>
        </p:nvPicPr>
        <p:blipFill>
          <a:blip r:embed="rId8"/>
          <a:stretch>
            <a:fillRect/>
          </a:stretch>
        </p:blipFill>
        <p:spPr>
          <a:xfrm>
            <a:off x="6197411" y="4116620"/>
            <a:ext cx="3002186" cy="2237400"/>
          </a:xfrm>
          <a:prstGeom prst="rect">
            <a:avLst/>
          </a:prstGeom>
        </p:spPr>
      </p:pic>
      <p:pic>
        <p:nvPicPr>
          <p:cNvPr id="21" name="Image 20">
            <a:extLst>
              <a:ext uri="{FF2B5EF4-FFF2-40B4-BE49-F238E27FC236}">
                <a16:creationId xmlns:a16="http://schemas.microsoft.com/office/drawing/2014/main" id="{56615DA8-3E8B-67C6-90DA-4DF46063A911}"/>
              </a:ext>
            </a:extLst>
          </p:cNvPr>
          <p:cNvPicPr>
            <a:picLocks noChangeAspect="1"/>
          </p:cNvPicPr>
          <p:nvPr/>
        </p:nvPicPr>
        <p:blipFill>
          <a:blip r:embed="rId9"/>
          <a:stretch>
            <a:fillRect/>
          </a:stretch>
        </p:blipFill>
        <p:spPr>
          <a:xfrm>
            <a:off x="9199597" y="4147062"/>
            <a:ext cx="2908117" cy="2224729"/>
          </a:xfrm>
          <a:prstGeom prst="rect">
            <a:avLst/>
          </a:prstGeom>
        </p:spPr>
      </p:pic>
    </p:spTree>
    <p:extLst>
      <p:ext uri="{BB962C8B-B14F-4D97-AF65-F5344CB8AC3E}">
        <p14:creationId xmlns:p14="http://schemas.microsoft.com/office/powerpoint/2010/main" val="145811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B3E828-1656-344A-34B7-AEE0EB86FA3F}"/>
              </a:ext>
            </a:extLst>
          </p:cNvPr>
          <p:cNvSpPr>
            <a:spLocks noGrp="1"/>
          </p:cNvSpPr>
          <p:nvPr>
            <p:ph type="title"/>
          </p:nvPr>
        </p:nvSpPr>
        <p:spPr>
          <a:xfrm>
            <a:off x="2096665" y="449372"/>
            <a:ext cx="7729728" cy="1188720"/>
          </a:xfrm>
        </p:spPr>
        <p:txBody>
          <a:bodyPr/>
          <a:lstStyle/>
          <a:p>
            <a:r>
              <a:rPr lang="fr-FR" dirty="0"/>
              <a:t>SIFT</a:t>
            </a:r>
          </a:p>
        </p:txBody>
      </p:sp>
      <p:sp>
        <p:nvSpPr>
          <p:cNvPr id="3" name="Espace réservé du contenu 2">
            <a:extLst>
              <a:ext uri="{FF2B5EF4-FFF2-40B4-BE49-F238E27FC236}">
                <a16:creationId xmlns:a16="http://schemas.microsoft.com/office/drawing/2014/main" id="{CDB615CB-6467-E726-046E-09C441AE849E}"/>
              </a:ext>
            </a:extLst>
          </p:cNvPr>
          <p:cNvSpPr>
            <a:spLocks noGrp="1"/>
          </p:cNvSpPr>
          <p:nvPr>
            <p:ph idx="1"/>
          </p:nvPr>
        </p:nvSpPr>
        <p:spPr>
          <a:xfrm>
            <a:off x="563699" y="1919972"/>
            <a:ext cx="7994839" cy="4663708"/>
          </a:xfrm>
        </p:spPr>
        <p:txBody>
          <a:bodyPr>
            <a:normAutofit lnSpcReduction="10000"/>
          </a:bodyPr>
          <a:lstStyle/>
          <a:p>
            <a:pPr marL="0" indent="0">
              <a:buNone/>
            </a:pPr>
            <a:r>
              <a:rPr lang="fr-FR" b="1" dirty="0">
                <a:latin typeface="Arial" panose="020B0604020202020204" pitchFamily="34" charset="0"/>
                <a:cs typeface="Arial" panose="020B0604020202020204" pitchFamily="34" charset="0"/>
              </a:rPr>
              <a:t>Extraction des </a:t>
            </a:r>
            <a:r>
              <a:rPr lang="fr-FR" b="1" dirty="0" err="1">
                <a:latin typeface="Arial" panose="020B0604020202020204" pitchFamily="34" charset="0"/>
                <a:cs typeface="Arial" panose="020B0604020202020204" pitchFamily="34" charset="0"/>
              </a:rPr>
              <a:t>features</a:t>
            </a:r>
            <a:r>
              <a:rPr lang="fr-FR" b="1" dirty="0">
                <a:latin typeface="Arial" panose="020B0604020202020204" pitchFamily="34" charset="0"/>
                <a:cs typeface="Arial" panose="020B0604020202020204" pitchFamily="34" charset="0"/>
              </a:rPr>
              <a:t> de type "bag-of-images" via la génération de descripteurs :</a:t>
            </a:r>
          </a:p>
          <a:p>
            <a:pPr marL="0" indent="0">
              <a:buNone/>
            </a:pPr>
            <a:r>
              <a:rPr lang="fr-FR" dirty="0">
                <a:latin typeface="Arial" panose="020B0604020202020204" pitchFamily="34" charset="0"/>
                <a:cs typeface="Arial" panose="020B0604020202020204" pitchFamily="34" charset="0"/>
              </a:rPr>
              <a:t>Un descripteur est un vecteur qui décrit le voisinage de la </a:t>
            </a:r>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à laquelle il est associé. Il est utilisé pour repérer les paires de </a:t>
            </a:r>
            <a:r>
              <a:rPr lang="fr-FR" dirty="0" err="1">
                <a:latin typeface="Arial" panose="020B0604020202020204" pitchFamily="34" charset="0"/>
                <a:cs typeface="Arial" panose="020B0604020202020204" pitchFamily="34" charset="0"/>
              </a:rPr>
              <a:t>features</a:t>
            </a:r>
            <a:r>
              <a:rPr lang="fr-FR" dirty="0">
                <a:latin typeface="Arial" panose="020B0604020202020204" pitchFamily="34" charset="0"/>
                <a:cs typeface="Arial" panose="020B0604020202020204" pitchFamily="34" charset="0"/>
              </a:rPr>
              <a:t> qui se ressemblent le plus dans deux images</a:t>
            </a:r>
          </a:p>
          <a:p>
            <a:pPr marL="0" indent="0">
              <a:buNone/>
            </a:pPr>
            <a:r>
              <a:rPr lang="fr-FR" dirty="0">
                <a:latin typeface="Arial" panose="020B0604020202020204" pitchFamily="34" charset="0"/>
                <a:cs typeface="Arial" panose="020B0604020202020204" pitchFamily="34" charset="0"/>
              </a:rPr>
              <a:t>Nombre total de descripteurs : (517221, 128)</a:t>
            </a:r>
          </a:p>
          <a:p>
            <a:pPr marL="0" indent="0">
              <a:buNone/>
            </a:pPr>
            <a:r>
              <a:rPr lang="fr-FR" dirty="0">
                <a:latin typeface="Arial" panose="020B0604020202020204" pitchFamily="34" charset="0"/>
                <a:cs typeface="Arial" panose="020B0604020202020204" pitchFamily="34" charset="0"/>
              </a:rPr>
              <a:t>Nombre de clusters estimés : 719</a:t>
            </a:r>
          </a:p>
          <a:p>
            <a:pPr marL="0" indent="0">
              <a:buNone/>
            </a:pPr>
            <a:endParaRPr lang="fr-FR" b="1" i="0" dirty="0">
              <a:solidFill>
                <a:srgbClr val="000000"/>
              </a:solidFill>
              <a:effectLst/>
              <a:latin typeface="Arial" panose="020B0604020202020204" pitchFamily="34" charset="0"/>
              <a:cs typeface="Arial" panose="020B0604020202020204" pitchFamily="34" charset="0"/>
            </a:endParaRPr>
          </a:p>
          <a:p>
            <a:pPr marL="0" indent="0">
              <a:buNone/>
            </a:pPr>
            <a:r>
              <a:rPr lang="fr-FR" b="1" i="0" dirty="0">
                <a:solidFill>
                  <a:srgbClr val="000000"/>
                </a:solidFill>
                <a:effectLst/>
                <a:latin typeface="Arial" panose="020B0604020202020204" pitchFamily="34" charset="0"/>
                <a:cs typeface="Arial" panose="020B0604020202020204" pitchFamily="34" charset="0"/>
              </a:rPr>
              <a:t>Générer les </a:t>
            </a:r>
            <a:r>
              <a:rPr lang="fr-FR" b="1" i="0" dirty="0" err="1">
                <a:solidFill>
                  <a:srgbClr val="000000"/>
                </a:solidFill>
                <a:effectLst/>
                <a:latin typeface="Arial" panose="020B0604020202020204" pitchFamily="34" charset="0"/>
                <a:cs typeface="Arial" panose="020B0604020202020204" pitchFamily="34" charset="0"/>
              </a:rPr>
              <a:t>features</a:t>
            </a:r>
            <a:r>
              <a:rPr lang="fr-FR" b="1" i="0" dirty="0">
                <a:solidFill>
                  <a:srgbClr val="000000"/>
                </a:solidFill>
                <a:effectLst/>
                <a:latin typeface="Arial" panose="020B0604020202020204" pitchFamily="34" charset="0"/>
                <a:cs typeface="Arial" panose="020B0604020202020204" pitchFamily="34" charset="0"/>
              </a:rPr>
              <a:t> des images via un bag of </a:t>
            </a:r>
            <a:r>
              <a:rPr lang="fr-FR" b="1" i="0" dirty="0" err="1">
                <a:solidFill>
                  <a:srgbClr val="000000"/>
                </a:solidFill>
                <a:effectLst/>
                <a:latin typeface="Arial" panose="020B0604020202020204" pitchFamily="34" charset="0"/>
                <a:cs typeface="Arial" panose="020B0604020202020204" pitchFamily="34" charset="0"/>
              </a:rPr>
              <a:t>virtual</a:t>
            </a:r>
            <a:r>
              <a:rPr lang="fr-FR" b="1" i="0" dirty="0">
                <a:solidFill>
                  <a:srgbClr val="000000"/>
                </a:solidFill>
                <a:effectLst/>
                <a:latin typeface="Arial" panose="020B0604020202020204" pitchFamily="34" charset="0"/>
                <a:cs typeface="Arial" panose="020B0604020202020204" pitchFamily="34" charset="0"/>
              </a:rPr>
              <a:t> </a:t>
            </a:r>
            <a:r>
              <a:rPr lang="fr-FR" b="1" i="0" dirty="0" err="1">
                <a:solidFill>
                  <a:srgbClr val="000000"/>
                </a:solidFill>
                <a:effectLst/>
                <a:latin typeface="Arial" panose="020B0604020202020204" pitchFamily="34" charset="0"/>
                <a:cs typeface="Arial" panose="020B0604020202020204" pitchFamily="34" charset="0"/>
              </a:rPr>
              <a:t>words</a:t>
            </a:r>
            <a:endParaRPr lang="fr-FR" dirty="0">
              <a:latin typeface="Arial" panose="020B0604020202020204" pitchFamily="34" charset="0"/>
              <a:cs typeface="Arial" panose="020B0604020202020204" pitchFamily="34" charset="0"/>
            </a:endParaRPr>
          </a:p>
          <a:p>
            <a:pPr marL="0" indent="0">
              <a:buNone/>
            </a:pPr>
            <a:r>
              <a:rPr lang="fr-FR" dirty="0">
                <a:latin typeface="Arial" panose="020B0604020202020204" pitchFamily="34" charset="0"/>
                <a:cs typeface="Arial" panose="020B0604020202020204" pitchFamily="34" charset="0"/>
              </a:rPr>
              <a:t>Pour chaque image :</a:t>
            </a:r>
          </a:p>
          <a:p>
            <a:r>
              <a:rPr lang="fr-FR" dirty="0">
                <a:latin typeface="Arial" panose="020B0604020202020204" pitchFamily="34" charset="0"/>
                <a:cs typeface="Arial" panose="020B0604020202020204" pitchFamily="34" charset="0"/>
              </a:rPr>
              <a:t>prédiction des numéros de cluster de chaque descripteur</a:t>
            </a:r>
          </a:p>
          <a:p>
            <a:r>
              <a:rPr lang="fr-FR" dirty="0">
                <a:latin typeface="Arial" panose="020B0604020202020204" pitchFamily="34" charset="0"/>
                <a:cs typeface="Arial" panose="020B0604020202020204" pitchFamily="34" charset="0"/>
              </a:rPr>
              <a:t>création d'un histogramme = comptage pour chaque numéro de cluster du nombre de descripteurs de l'image</a:t>
            </a:r>
          </a:p>
        </p:txBody>
      </p:sp>
      <p:sp>
        <p:nvSpPr>
          <p:cNvPr id="4" name="Espace réservé du numéro de diapositive 3">
            <a:extLst>
              <a:ext uri="{FF2B5EF4-FFF2-40B4-BE49-F238E27FC236}">
                <a16:creationId xmlns:a16="http://schemas.microsoft.com/office/drawing/2014/main" id="{9249E257-9D33-3ECB-9517-FE6133547F30}"/>
              </a:ext>
            </a:extLst>
          </p:cNvPr>
          <p:cNvSpPr>
            <a:spLocks noGrp="1"/>
          </p:cNvSpPr>
          <p:nvPr>
            <p:ph type="sldNum" sz="quarter" idx="12"/>
          </p:nvPr>
        </p:nvSpPr>
        <p:spPr>
          <a:xfrm>
            <a:off x="11262541" y="6400800"/>
            <a:ext cx="365760" cy="365760"/>
          </a:xfrm>
        </p:spPr>
        <p:txBody>
          <a:bodyPr/>
          <a:lstStyle/>
          <a:p>
            <a:fld id="{8A7A6979-0714-4377-B894-6BE4C2D6E202}" type="slidenum">
              <a:rPr lang="en-US" smtClean="0"/>
              <a:pPr/>
              <a:t>13</a:t>
            </a:fld>
            <a:endParaRPr lang="en-US" dirty="0"/>
          </a:p>
        </p:txBody>
      </p:sp>
      <p:pic>
        <p:nvPicPr>
          <p:cNvPr id="5" name="Image 4">
            <a:extLst>
              <a:ext uri="{FF2B5EF4-FFF2-40B4-BE49-F238E27FC236}">
                <a16:creationId xmlns:a16="http://schemas.microsoft.com/office/drawing/2014/main" id="{4DEE7802-C430-1020-D1CD-F81874ED94B3}"/>
              </a:ext>
            </a:extLst>
          </p:cNvPr>
          <p:cNvPicPr>
            <a:picLocks noChangeAspect="1"/>
          </p:cNvPicPr>
          <p:nvPr/>
        </p:nvPicPr>
        <p:blipFill>
          <a:blip r:embed="rId2"/>
          <a:stretch>
            <a:fillRect/>
          </a:stretch>
        </p:blipFill>
        <p:spPr>
          <a:xfrm>
            <a:off x="8558539" y="1696196"/>
            <a:ext cx="3433250" cy="4101935"/>
          </a:xfrm>
          <a:prstGeom prst="rect">
            <a:avLst/>
          </a:prstGeom>
        </p:spPr>
      </p:pic>
      <p:sp>
        <p:nvSpPr>
          <p:cNvPr id="7" name="ZoneTexte 6">
            <a:extLst>
              <a:ext uri="{FF2B5EF4-FFF2-40B4-BE49-F238E27FC236}">
                <a16:creationId xmlns:a16="http://schemas.microsoft.com/office/drawing/2014/main" id="{52253080-6681-DDE7-98DD-9A00DE249F3E}"/>
              </a:ext>
            </a:extLst>
          </p:cNvPr>
          <p:cNvSpPr txBox="1"/>
          <p:nvPr/>
        </p:nvSpPr>
        <p:spPr>
          <a:xfrm>
            <a:off x="8955335" y="5812890"/>
            <a:ext cx="3607173" cy="276999"/>
          </a:xfrm>
          <a:prstGeom prst="rect">
            <a:avLst/>
          </a:prstGeom>
          <a:noFill/>
        </p:spPr>
        <p:txBody>
          <a:bodyPr wrap="square">
            <a:spAutoFit/>
          </a:bodyPr>
          <a:lstStyle/>
          <a:p>
            <a:pPr marL="0" indent="0">
              <a:buNone/>
            </a:pPr>
            <a:r>
              <a:rPr lang="fr-FR" sz="1200" dirty="0"/>
              <a:t>l'image contient 10 507 descripteurs</a:t>
            </a:r>
          </a:p>
        </p:txBody>
      </p:sp>
      <p:sp>
        <p:nvSpPr>
          <p:cNvPr id="9" name="ZoneTexte 8">
            <a:extLst>
              <a:ext uri="{FF2B5EF4-FFF2-40B4-BE49-F238E27FC236}">
                <a16:creationId xmlns:a16="http://schemas.microsoft.com/office/drawing/2014/main" id="{CE24A1DA-7267-47F6-CEAB-FA8A2115BD65}"/>
              </a:ext>
            </a:extLst>
          </p:cNvPr>
          <p:cNvSpPr txBox="1"/>
          <p:nvPr/>
        </p:nvSpPr>
        <p:spPr>
          <a:xfrm>
            <a:off x="8558538" y="6036666"/>
            <a:ext cx="4908550" cy="276999"/>
          </a:xfrm>
          <a:prstGeom prst="rect">
            <a:avLst/>
          </a:prstGeom>
          <a:noFill/>
        </p:spPr>
        <p:txBody>
          <a:bodyPr wrap="square">
            <a:spAutoFit/>
          </a:bodyPr>
          <a:lstStyle/>
          <a:p>
            <a:r>
              <a:rPr lang="fr-FR" sz="1200" dirty="0"/>
              <a:t>chaque descripteur est un vecteur de longueur 128</a:t>
            </a:r>
          </a:p>
        </p:txBody>
      </p:sp>
      <p:sp>
        <p:nvSpPr>
          <p:cNvPr id="10" name="ZoneTexte 9">
            <a:extLst>
              <a:ext uri="{FF2B5EF4-FFF2-40B4-BE49-F238E27FC236}">
                <a16:creationId xmlns:a16="http://schemas.microsoft.com/office/drawing/2014/main" id="{9FAABDDF-6B64-45C8-B7FB-EF6A6D7F9D4B}"/>
              </a:ext>
            </a:extLst>
          </p:cNvPr>
          <p:cNvSpPr txBox="1"/>
          <p:nvPr/>
        </p:nvSpPr>
        <p:spPr>
          <a:xfrm>
            <a:off x="215243" y="6401065"/>
            <a:ext cx="6100762" cy="369332"/>
          </a:xfrm>
          <a:prstGeom prst="rect">
            <a:avLst/>
          </a:prstGeom>
          <a:noFill/>
        </p:spPr>
        <p:txBody>
          <a:bodyPr wrap="square">
            <a:spAutoFit/>
          </a:bodyPr>
          <a:lstStyle/>
          <a:p>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Faisabilité de classification automatique d’images via SIFT</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221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3C116-DE00-2702-BBF1-5C60731956A0}"/>
              </a:ext>
            </a:extLst>
          </p:cNvPr>
          <p:cNvSpPr>
            <a:spLocks noGrp="1"/>
          </p:cNvSpPr>
          <p:nvPr>
            <p:ph type="title"/>
          </p:nvPr>
        </p:nvSpPr>
        <p:spPr>
          <a:xfrm>
            <a:off x="2231136" y="370332"/>
            <a:ext cx="7729728" cy="1188720"/>
          </a:xfrm>
        </p:spPr>
        <p:txBody>
          <a:bodyPr>
            <a:normAutofit/>
          </a:bodyPr>
          <a:lstStyle/>
          <a:p>
            <a:r>
              <a:rPr lang="fr-FR" dirty="0"/>
              <a:t>Analyse graphique T-SNE</a:t>
            </a:r>
          </a:p>
        </p:txBody>
      </p:sp>
      <p:sp>
        <p:nvSpPr>
          <p:cNvPr id="4" name="Espace réservé du numéro de diapositive 3">
            <a:extLst>
              <a:ext uri="{FF2B5EF4-FFF2-40B4-BE49-F238E27FC236}">
                <a16:creationId xmlns:a16="http://schemas.microsoft.com/office/drawing/2014/main" id="{838D621C-0120-FB61-0C55-CE588CE4BFF8}"/>
              </a:ext>
            </a:extLst>
          </p:cNvPr>
          <p:cNvSpPr>
            <a:spLocks noGrp="1"/>
          </p:cNvSpPr>
          <p:nvPr>
            <p:ph type="sldNum" sz="quarter" idx="12"/>
          </p:nvPr>
        </p:nvSpPr>
        <p:spPr/>
        <p:txBody>
          <a:bodyPr/>
          <a:lstStyle/>
          <a:p>
            <a:fld id="{8A7A6979-0714-4377-B894-6BE4C2D6E202}" type="slidenum">
              <a:rPr lang="en-US" smtClean="0"/>
              <a:pPr/>
              <a:t>14</a:t>
            </a:fld>
            <a:endParaRPr lang="en-US" dirty="0"/>
          </a:p>
        </p:txBody>
      </p:sp>
      <p:pic>
        <p:nvPicPr>
          <p:cNvPr id="5" name="Image 4">
            <a:extLst>
              <a:ext uri="{FF2B5EF4-FFF2-40B4-BE49-F238E27FC236}">
                <a16:creationId xmlns:a16="http://schemas.microsoft.com/office/drawing/2014/main" id="{E6DC917C-7896-556F-ADC3-A568E8532B64}"/>
              </a:ext>
            </a:extLst>
          </p:cNvPr>
          <p:cNvPicPr>
            <a:picLocks noChangeAspect="1"/>
          </p:cNvPicPr>
          <p:nvPr/>
        </p:nvPicPr>
        <p:blipFill>
          <a:blip r:embed="rId2"/>
          <a:stretch>
            <a:fillRect/>
          </a:stretch>
        </p:blipFill>
        <p:spPr>
          <a:xfrm>
            <a:off x="215243" y="2230847"/>
            <a:ext cx="7772400" cy="3498422"/>
          </a:xfrm>
          <a:prstGeom prst="rect">
            <a:avLst/>
          </a:prstGeom>
        </p:spPr>
      </p:pic>
      <p:sp>
        <p:nvSpPr>
          <p:cNvPr id="7" name="ZoneTexte 6">
            <a:extLst>
              <a:ext uri="{FF2B5EF4-FFF2-40B4-BE49-F238E27FC236}">
                <a16:creationId xmlns:a16="http://schemas.microsoft.com/office/drawing/2014/main" id="{07DC897B-9407-6DBF-D367-52A8CF83A064}"/>
              </a:ext>
            </a:extLst>
          </p:cNvPr>
          <p:cNvSpPr txBox="1"/>
          <p:nvPr/>
        </p:nvSpPr>
        <p:spPr>
          <a:xfrm>
            <a:off x="8034068" y="2959161"/>
            <a:ext cx="4157932" cy="1477328"/>
          </a:xfrm>
          <a:prstGeom prst="rect">
            <a:avLst/>
          </a:prstGeom>
          <a:noFill/>
        </p:spPr>
        <p:txBody>
          <a:bodyPr wrap="square">
            <a:spAutoFit/>
          </a:bodyPr>
          <a:lstStyle/>
          <a:p>
            <a:pPr marL="285750" indent="-285750">
              <a:buClr>
                <a:schemeClr val="accent2"/>
              </a:buClr>
              <a:buFont typeface="Wingdings" pitchFamily="2" charset="2"/>
              <a:buChar char="Ø"/>
            </a:pPr>
            <a:r>
              <a:rPr lang="fr-FR" dirty="0"/>
              <a:t>Difficile de séparer les images selon le label donc le résultat n'est pas concluant avec SIFT</a:t>
            </a:r>
          </a:p>
          <a:p>
            <a:pPr marL="285750" indent="-285750">
              <a:buClr>
                <a:schemeClr val="accent2"/>
              </a:buClr>
              <a:buFont typeface="Wingdings" pitchFamily="2" charset="2"/>
              <a:buChar char="Ø"/>
            </a:pPr>
            <a:r>
              <a:rPr lang="fr-FR" dirty="0"/>
              <a:t>Le ARI Score est proche de 0 : cela confirme le visuel</a:t>
            </a:r>
          </a:p>
        </p:txBody>
      </p:sp>
      <p:sp>
        <p:nvSpPr>
          <p:cNvPr id="8" name="ZoneTexte 7">
            <a:extLst>
              <a:ext uri="{FF2B5EF4-FFF2-40B4-BE49-F238E27FC236}">
                <a16:creationId xmlns:a16="http://schemas.microsoft.com/office/drawing/2014/main" id="{2B74175E-9225-E7AB-03E6-E87A1EAB139A}"/>
              </a:ext>
            </a:extLst>
          </p:cNvPr>
          <p:cNvSpPr txBox="1"/>
          <p:nvPr/>
        </p:nvSpPr>
        <p:spPr>
          <a:xfrm>
            <a:off x="215243" y="6401065"/>
            <a:ext cx="6100762" cy="369332"/>
          </a:xfrm>
          <a:prstGeom prst="rect">
            <a:avLst/>
          </a:prstGeom>
          <a:noFill/>
        </p:spPr>
        <p:txBody>
          <a:bodyPr wrap="square">
            <a:spAutoFit/>
          </a:bodyPr>
          <a:lstStyle/>
          <a:p>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Faisabilité de classification automatique d’images via SIFT</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0004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118E3-2B48-C277-BD2C-8C99A75F6565}"/>
              </a:ext>
            </a:extLst>
          </p:cNvPr>
          <p:cNvSpPr>
            <a:spLocks noGrp="1"/>
          </p:cNvSpPr>
          <p:nvPr>
            <p:ph type="title"/>
          </p:nvPr>
        </p:nvSpPr>
        <p:spPr>
          <a:xfrm>
            <a:off x="391134" y="266571"/>
            <a:ext cx="6699779" cy="1188720"/>
          </a:xfrm>
        </p:spPr>
        <p:txBody>
          <a:bodyPr/>
          <a:lstStyle/>
          <a:p>
            <a:r>
              <a:rPr lang="fr-FR" dirty="0"/>
              <a:t>CNN Transfer Learning</a:t>
            </a:r>
          </a:p>
        </p:txBody>
      </p:sp>
      <p:sp>
        <p:nvSpPr>
          <p:cNvPr id="4" name="Espace réservé du numéro de diapositive 3">
            <a:extLst>
              <a:ext uri="{FF2B5EF4-FFF2-40B4-BE49-F238E27FC236}">
                <a16:creationId xmlns:a16="http://schemas.microsoft.com/office/drawing/2014/main" id="{29B55D30-70A0-4FA7-AB18-774CC0DE9BED}"/>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7" name="Espace réservé du contenu 6">
            <a:extLst>
              <a:ext uri="{FF2B5EF4-FFF2-40B4-BE49-F238E27FC236}">
                <a16:creationId xmlns:a16="http://schemas.microsoft.com/office/drawing/2014/main" id="{D9480AB2-97F0-00C0-3CBE-2280534E53E9}"/>
              </a:ext>
            </a:extLst>
          </p:cNvPr>
          <p:cNvSpPr>
            <a:spLocks noGrp="1"/>
          </p:cNvSpPr>
          <p:nvPr>
            <p:ph idx="1"/>
          </p:nvPr>
        </p:nvSpPr>
        <p:spPr>
          <a:xfrm>
            <a:off x="293597" y="1949569"/>
            <a:ext cx="6699779" cy="4054415"/>
          </a:xfrm>
        </p:spPr>
        <p:txBody>
          <a:bodyPr>
            <a:normAutofit fontScale="92500" lnSpcReduction="10000"/>
          </a:bodyPr>
          <a:lstStyle/>
          <a:p>
            <a:pPr marL="0" indent="0">
              <a:buNone/>
            </a:pPr>
            <a:r>
              <a:rPr lang="fr-FR" b="1" dirty="0">
                <a:latin typeface="Arial" panose="020B0604020202020204" pitchFamily="34" charset="0"/>
                <a:cs typeface="Arial" panose="020B0604020202020204" pitchFamily="34" charset="0"/>
              </a:rPr>
              <a:t>Création du modèle pré-entraîné VGG16</a:t>
            </a:r>
          </a:p>
          <a:p>
            <a:r>
              <a:rPr lang="fr-FR" dirty="0">
                <a:latin typeface="Arial" panose="020B0604020202020204" pitchFamily="34" charset="0"/>
                <a:cs typeface="Arial" panose="020B0604020202020204" pitchFamily="34" charset="0"/>
              </a:rPr>
              <a:t>Il prend en entrée une image en couleurs de dimensions 224x224 et la classifie dans l’une des 1000 classes de </a:t>
            </a:r>
            <a:r>
              <a:rPr lang="fr-FR" dirty="0" err="1">
                <a:latin typeface="Arial" panose="020B0604020202020204" pitchFamily="34" charset="0"/>
                <a:cs typeface="Arial" panose="020B0604020202020204" pitchFamily="34" charset="0"/>
              </a:rPr>
              <a:t>ImageNet</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Il renvoie donc un vecteur de dimension 1000, qui contient les probabilités d'appartenance à chacune des classes.</a:t>
            </a:r>
          </a:p>
          <a:p>
            <a:pPr marL="0" indent="0">
              <a:buNone/>
            </a:pPr>
            <a:r>
              <a:rPr lang="fr-FR" b="1" dirty="0">
                <a:latin typeface="Arial" panose="020B0604020202020204" pitchFamily="34" charset="0"/>
                <a:cs typeface="Arial" panose="020B0604020202020204" pitchFamily="34" charset="0"/>
              </a:rPr>
              <a:t>Architecture : </a:t>
            </a:r>
          </a:p>
          <a:p>
            <a:pPr algn="l"/>
            <a:r>
              <a:rPr lang="fr-FR" b="0" i="0" dirty="0">
                <a:solidFill>
                  <a:srgbClr val="000000"/>
                </a:solidFill>
                <a:effectLst/>
                <a:latin typeface="Rubik"/>
              </a:rPr>
              <a:t>Les couches de </a:t>
            </a:r>
            <a:r>
              <a:rPr lang="fr-FR" b="1" i="0" dirty="0">
                <a:solidFill>
                  <a:srgbClr val="000000"/>
                </a:solidFill>
                <a:effectLst/>
                <a:latin typeface="Rubik"/>
              </a:rPr>
              <a:t>convolution</a:t>
            </a:r>
            <a:r>
              <a:rPr lang="fr-FR" b="0" i="0" dirty="0">
                <a:solidFill>
                  <a:srgbClr val="000000"/>
                </a:solidFill>
                <a:effectLst/>
                <a:latin typeface="Rubik"/>
              </a:rPr>
              <a:t> s’accompagnent de couche de </a:t>
            </a:r>
            <a:r>
              <a:rPr lang="fr-FR" b="1" i="0" dirty="0">
                <a:solidFill>
                  <a:srgbClr val="000000"/>
                </a:solidFill>
                <a:effectLst/>
                <a:latin typeface="Rubik"/>
              </a:rPr>
              <a:t>Max-</a:t>
            </a:r>
            <a:r>
              <a:rPr lang="fr-FR" b="1" i="0" dirty="0" err="1">
                <a:solidFill>
                  <a:srgbClr val="000000"/>
                </a:solidFill>
                <a:effectLst/>
                <a:latin typeface="Rubik"/>
              </a:rPr>
              <a:t>Pooling</a:t>
            </a:r>
            <a:r>
              <a:rPr lang="fr-FR" b="0" i="0" dirty="0">
                <a:solidFill>
                  <a:srgbClr val="000000"/>
                </a:solidFill>
                <a:effectLst/>
                <a:latin typeface="Rubik"/>
              </a:rPr>
              <a:t>, chacune de taille 2×2, pour réduire la taille des filtres au cours de l’apprentissage.  </a:t>
            </a:r>
          </a:p>
          <a:p>
            <a:pPr algn="l"/>
            <a:r>
              <a:rPr lang="fr-FR" b="0" i="0" dirty="0">
                <a:solidFill>
                  <a:srgbClr val="000000"/>
                </a:solidFill>
                <a:effectLst/>
                <a:latin typeface="Rubik"/>
              </a:rPr>
              <a:t>En sortie des couches de convolution et </a:t>
            </a:r>
            <a:r>
              <a:rPr lang="fr-FR" b="0" i="0" dirty="0" err="1">
                <a:solidFill>
                  <a:srgbClr val="000000"/>
                </a:solidFill>
                <a:effectLst/>
                <a:latin typeface="Rubik"/>
              </a:rPr>
              <a:t>pooling</a:t>
            </a:r>
            <a:r>
              <a:rPr lang="fr-FR" b="0" i="0" dirty="0">
                <a:solidFill>
                  <a:srgbClr val="000000"/>
                </a:solidFill>
                <a:effectLst/>
                <a:latin typeface="Rubik"/>
              </a:rPr>
              <a:t>, nous avons 3 couches de neurones </a:t>
            </a:r>
            <a:r>
              <a:rPr lang="fr-FR" b="1" i="0" dirty="0" err="1">
                <a:solidFill>
                  <a:srgbClr val="000000"/>
                </a:solidFill>
                <a:effectLst/>
                <a:latin typeface="Rubik"/>
              </a:rPr>
              <a:t>Fully-Connected</a:t>
            </a:r>
            <a:r>
              <a:rPr lang="fr-FR" b="1" i="0" dirty="0">
                <a:solidFill>
                  <a:srgbClr val="000000"/>
                </a:solidFill>
                <a:effectLst/>
                <a:latin typeface="Rubik"/>
              </a:rPr>
              <a:t>. </a:t>
            </a:r>
            <a:r>
              <a:rPr lang="fr-FR" b="0" i="0" dirty="0">
                <a:solidFill>
                  <a:srgbClr val="000000"/>
                </a:solidFill>
                <a:effectLst/>
                <a:latin typeface="Rubik"/>
              </a:rPr>
              <a:t>Les deux premières sont composées de 4096 neurones et la dernière de 1000 neurones avec une fonction d’activation </a:t>
            </a:r>
            <a:r>
              <a:rPr lang="fr-FR" b="1" i="0" dirty="0" err="1">
                <a:solidFill>
                  <a:srgbClr val="000000"/>
                </a:solidFill>
                <a:effectLst/>
                <a:latin typeface="Rubik"/>
              </a:rPr>
              <a:t>softmax</a:t>
            </a:r>
            <a:r>
              <a:rPr lang="fr-FR" b="0" i="0" dirty="0">
                <a:solidFill>
                  <a:srgbClr val="000000"/>
                </a:solidFill>
                <a:effectLst/>
                <a:latin typeface="Rubik"/>
              </a:rPr>
              <a:t> pour déterminer la classe de l’image.</a:t>
            </a:r>
            <a:endParaRPr lang="fr-FR" dirty="0">
              <a:latin typeface="Arial" panose="020B06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6F2AA8DA-B612-DB29-09EE-1DEAD3DF12C2}"/>
              </a:ext>
            </a:extLst>
          </p:cNvPr>
          <p:cNvSpPr txBox="1"/>
          <p:nvPr/>
        </p:nvSpPr>
        <p:spPr>
          <a:xfrm>
            <a:off x="391134" y="6399014"/>
            <a:ext cx="9328008"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automatique d'images via CNN Transfer Learning</a:t>
            </a:r>
          </a:p>
        </p:txBody>
      </p:sp>
      <p:pic>
        <p:nvPicPr>
          <p:cNvPr id="1028" name="Picture 4" descr="Structure VGG 16">
            <a:extLst>
              <a:ext uri="{FF2B5EF4-FFF2-40B4-BE49-F238E27FC236}">
                <a16:creationId xmlns:a16="http://schemas.microsoft.com/office/drawing/2014/main" id="{A86BDB69-27C0-2959-74DA-607FF32C6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479" y="2528212"/>
            <a:ext cx="4968521" cy="27268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chitecture Algoritme VGG16">
            <a:extLst>
              <a:ext uri="{FF2B5EF4-FFF2-40B4-BE49-F238E27FC236}">
                <a16:creationId xmlns:a16="http://schemas.microsoft.com/office/drawing/2014/main" id="{31E0C542-97C9-9B80-F615-A321993B6F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45"/>
          <a:stretch/>
        </p:blipFill>
        <p:spPr bwMode="auto">
          <a:xfrm>
            <a:off x="7223478" y="1370925"/>
            <a:ext cx="4968521" cy="115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426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9D4-6523-349F-2158-353ECBFF39FE}"/>
              </a:ext>
            </a:extLst>
          </p:cNvPr>
          <p:cNvSpPr>
            <a:spLocks noGrp="1"/>
          </p:cNvSpPr>
          <p:nvPr>
            <p:ph type="title"/>
          </p:nvPr>
        </p:nvSpPr>
        <p:spPr>
          <a:xfrm>
            <a:off x="2231136" y="597127"/>
            <a:ext cx="7729728" cy="1188720"/>
          </a:xfrm>
        </p:spPr>
        <p:txBody>
          <a:bodyPr/>
          <a:lstStyle/>
          <a:p>
            <a:r>
              <a:rPr lang="fr-FR" dirty="0"/>
              <a:t>Analyse graphique T-SNE</a:t>
            </a:r>
          </a:p>
        </p:txBody>
      </p:sp>
      <p:sp>
        <p:nvSpPr>
          <p:cNvPr id="3" name="Espace réservé du contenu 2">
            <a:extLst>
              <a:ext uri="{FF2B5EF4-FFF2-40B4-BE49-F238E27FC236}">
                <a16:creationId xmlns:a16="http://schemas.microsoft.com/office/drawing/2014/main" id="{A85B4F42-EB0D-A629-E9B1-873F4D51B8F8}"/>
              </a:ext>
            </a:extLst>
          </p:cNvPr>
          <p:cNvSpPr>
            <a:spLocks noGrp="1"/>
          </p:cNvSpPr>
          <p:nvPr>
            <p:ph idx="1"/>
          </p:nvPr>
        </p:nvSpPr>
        <p:spPr>
          <a:xfrm>
            <a:off x="8689085" y="2564530"/>
            <a:ext cx="3502915" cy="3101983"/>
          </a:xfrm>
        </p:spPr>
        <p:txBody>
          <a:bodyPr/>
          <a:lstStyle/>
          <a:p>
            <a:r>
              <a:rPr lang="fr-FR" dirty="0"/>
              <a:t>Le résultat tant visuel que calculé (0.48) est bien plus pertinent et montre, sans entraînement d’un modèle, la faisabilité de réaliser une classification automatique pour</a:t>
            </a:r>
            <a:r>
              <a:rPr lang="fr-FR" b="0" i="0" dirty="0">
                <a:solidFill>
                  <a:srgbClr val="000000"/>
                </a:solidFill>
                <a:effectLst/>
                <a:latin typeface="Helvetica Neue" panose="02000503000000020004" pitchFamily="2" charset="0"/>
              </a:rPr>
              <a:t> </a:t>
            </a:r>
            <a:r>
              <a:rPr lang="fr-FR" b="0" i="0" dirty="0">
                <a:solidFill>
                  <a:srgbClr val="000000"/>
                </a:solidFill>
                <a:effectLst/>
                <a:latin typeface="Arial" panose="020B0604020202020204" pitchFamily="34" charset="0"/>
                <a:cs typeface="Arial" panose="020B0604020202020204" pitchFamily="34" charset="0"/>
              </a:rPr>
              <a:t>séparer automatiquement les images selon leurs vraies classes</a:t>
            </a:r>
          </a:p>
          <a:p>
            <a:endParaRPr lang="fr-FR" dirty="0"/>
          </a:p>
        </p:txBody>
      </p:sp>
      <p:sp>
        <p:nvSpPr>
          <p:cNvPr id="4" name="Espace réservé du numéro de diapositive 3">
            <a:extLst>
              <a:ext uri="{FF2B5EF4-FFF2-40B4-BE49-F238E27FC236}">
                <a16:creationId xmlns:a16="http://schemas.microsoft.com/office/drawing/2014/main" id="{8F69343F-C1B4-C6EB-B26C-6B0D1F0CEFC5}"/>
              </a:ext>
            </a:extLst>
          </p:cNvPr>
          <p:cNvSpPr>
            <a:spLocks noGrp="1"/>
          </p:cNvSpPr>
          <p:nvPr>
            <p:ph type="sldNum" sz="quarter" idx="12"/>
          </p:nvPr>
        </p:nvSpPr>
        <p:spPr/>
        <p:txBody>
          <a:bodyPr/>
          <a:lstStyle/>
          <a:p>
            <a:fld id="{8A7A6979-0714-4377-B894-6BE4C2D6E202}" type="slidenum">
              <a:rPr lang="en-US" smtClean="0"/>
              <a:pPr/>
              <a:t>16</a:t>
            </a:fld>
            <a:endParaRPr lang="en-US" dirty="0"/>
          </a:p>
        </p:txBody>
      </p:sp>
      <p:pic>
        <p:nvPicPr>
          <p:cNvPr id="5" name="Image 4">
            <a:extLst>
              <a:ext uri="{FF2B5EF4-FFF2-40B4-BE49-F238E27FC236}">
                <a16:creationId xmlns:a16="http://schemas.microsoft.com/office/drawing/2014/main" id="{882047EB-8A01-A8F2-7175-6E8AF2400CA2}"/>
              </a:ext>
            </a:extLst>
          </p:cNvPr>
          <p:cNvPicPr>
            <a:picLocks noChangeAspect="1"/>
          </p:cNvPicPr>
          <p:nvPr/>
        </p:nvPicPr>
        <p:blipFill>
          <a:blip r:embed="rId2"/>
          <a:stretch>
            <a:fillRect/>
          </a:stretch>
        </p:blipFill>
        <p:spPr>
          <a:xfrm>
            <a:off x="582705" y="2285807"/>
            <a:ext cx="7772400" cy="3570635"/>
          </a:xfrm>
          <a:prstGeom prst="rect">
            <a:avLst/>
          </a:prstGeom>
        </p:spPr>
      </p:pic>
      <p:sp>
        <p:nvSpPr>
          <p:cNvPr id="6" name="ZoneTexte 5">
            <a:extLst>
              <a:ext uri="{FF2B5EF4-FFF2-40B4-BE49-F238E27FC236}">
                <a16:creationId xmlns:a16="http://schemas.microsoft.com/office/drawing/2014/main" id="{ACF8454B-7BFA-5645-9EBC-C5650DA76321}"/>
              </a:ext>
            </a:extLst>
          </p:cNvPr>
          <p:cNvSpPr txBox="1"/>
          <p:nvPr/>
        </p:nvSpPr>
        <p:spPr>
          <a:xfrm>
            <a:off x="76760" y="6400800"/>
            <a:ext cx="8784291"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automatique d'images via CNN Transfer Learning</a:t>
            </a:r>
          </a:p>
        </p:txBody>
      </p:sp>
    </p:spTree>
    <p:extLst>
      <p:ext uri="{BB962C8B-B14F-4D97-AF65-F5344CB8AC3E}">
        <p14:creationId xmlns:p14="http://schemas.microsoft.com/office/powerpoint/2010/main" val="3365284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2D2B6-4C78-0913-E238-8094274EC125}"/>
              </a:ext>
            </a:extLst>
          </p:cNvPr>
          <p:cNvSpPr>
            <a:spLocks noGrp="1"/>
          </p:cNvSpPr>
          <p:nvPr>
            <p:ph type="title"/>
          </p:nvPr>
        </p:nvSpPr>
        <p:spPr>
          <a:xfrm>
            <a:off x="1753310" y="231161"/>
            <a:ext cx="7729728" cy="1188720"/>
          </a:xfrm>
        </p:spPr>
        <p:txBody>
          <a:bodyPr/>
          <a:lstStyle/>
          <a:p>
            <a:r>
              <a:rPr lang="fr-FR" dirty="0"/>
              <a:t>Analyse par classes</a:t>
            </a:r>
          </a:p>
        </p:txBody>
      </p:sp>
      <p:sp>
        <p:nvSpPr>
          <p:cNvPr id="3" name="Espace réservé du contenu 2">
            <a:extLst>
              <a:ext uri="{FF2B5EF4-FFF2-40B4-BE49-F238E27FC236}">
                <a16:creationId xmlns:a16="http://schemas.microsoft.com/office/drawing/2014/main" id="{68AFFF45-6FC8-C6D9-9BF4-9C45EB69DCCE}"/>
              </a:ext>
            </a:extLst>
          </p:cNvPr>
          <p:cNvSpPr>
            <a:spLocks noGrp="1"/>
          </p:cNvSpPr>
          <p:nvPr>
            <p:ph idx="1"/>
          </p:nvPr>
        </p:nvSpPr>
        <p:spPr>
          <a:xfrm>
            <a:off x="776990" y="1745704"/>
            <a:ext cx="3856387" cy="1936946"/>
          </a:xfrm>
        </p:spPr>
        <p:txBody>
          <a:bodyPr>
            <a:normAutofit/>
          </a:bodyPr>
          <a:lstStyle/>
          <a:p>
            <a:r>
              <a:rPr lang="fr-FR" dirty="0"/>
              <a:t>Les classes les moins bien prédites sont « </a:t>
            </a:r>
            <a:r>
              <a:rPr lang="fr-FR" dirty="0" err="1"/>
              <a:t>Kitchen</a:t>
            </a:r>
            <a:r>
              <a:rPr lang="fr-FR" dirty="0"/>
              <a:t> &amp; </a:t>
            </a:r>
            <a:r>
              <a:rPr lang="fr-FR" dirty="0" err="1"/>
              <a:t>Dining</a:t>
            </a:r>
            <a:r>
              <a:rPr lang="fr-FR" dirty="0"/>
              <a:t> » et « Home </a:t>
            </a:r>
            <a:r>
              <a:rPr lang="fr-FR" dirty="0" err="1"/>
              <a:t>Furnishing</a:t>
            </a:r>
            <a:r>
              <a:rPr lang="fr-FR" dirty="0"/>
              <a:t>»</a:t>
            </a:r>
          </a:p>
          <a:p>
            <a:pPr>
              <a:buFont typeface="Wingdings" pitchFamily="2" charset="2"/>
              <a:buChar char="Ø"/>
            </a:pPr>
            <a:r>
              <a:rPr lang="fr-FR" dirty="0"/>
              <a:t> en effet,  il y a 41 images catégorisés dans « computers » au lieu de « </a:t>
            </a:r>
            <a:r>
              <a:rPr lang="fr-FR" dirty="0" err="1"/>
              <a:t>Kitchen</a:t>
            </a:r>
            <a:r>
              <a:rPr lang="fr-FR" dirty="0"/>
              <a:t> &amp; </a:t>
            </a:r>
            <a:r>
              <a:rPr lang="fr-FR" dirty="0" err="1"/>
              <a:t>Dining</a:t>
            </a:r>
            <a:r>
              <a:rPr lang="fr-FR" dirty="0"/>
              <a:t> »</a:t>
            </a:r>
          </a:p>
          <a:p>
            <a:pPr>
              <a:buFont typeface="Wingdings" pitchFamily="2" charset="2"/>
              <a:buChar char="Ø"/>
            </a:pPr>
            <a:endParaRPr lang="fr-FR" dirty="0"/>
          </a:p>
        </p:txBody>
      </p:sp>
      <p:sp>
        <p:nvSpPr>
          <p:cNvPr id="4" name="Espace réservé du numéro de diapositive 3">
            <a:extLst>
              <a:ext uri="{FF2B5EF4-FFF2-40B4-BE49-F238E27FC236}">
                <a16:creationId xmlns:a16="http://schemas.microsoft.com/office/drawing/2014/main" id="{D4703DAD-E954-83DA-B92B-F4AE9C247387}"/>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
        <p:nvSpPr>
          <p:cNvPr id="7" name="ZoneTexte 6">
            <a:extLst>
              <a:ext uri="{FF2B5EF4-FFF2-40B4-BE49-F238E27FC236}">
                <a16:creationId xmlns:a16="http://schemas.microsoft.com/office/drawing/2014/main" id="{F2863CB9-C44B-30E1-D09A-61DE76416A02}"/>
              </a:ext>
            </a:extLst>
          </p:cNvPr>
          <p:cNvSpPr txBox="1"/>
          <p:nvPr/>
        </p:nvSpPr>
        <p:spPr>
          <a:xfrm>
            <a:off x="76760" y="6400800"/>
            <a:ext cx="8784291"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automatique d'images via CNN Transfer Learning</a:t>
            </a:r>
          </a:p>
        </p:txBody>
      </p:sp>
      <p:pic>
        <p:nvPicPr>
          <p:cNvPr id="12" name="Image 11">
            <a:extLst>
              <a:ext uri="{FF2B5EF4-FFF2-40B4-BE49-F238E27FC236}">
                <a16:creationId xmlns:a16="http://schemas.microsoft.com/office/drawing/2014/main" id="{42C816E2-6340-9D7D-F581-348351C05BC9}"/>
              </a:ext>
            </a:extLst>
          </p:cNvPr>
          <p:cNvPicPr>
            <a:picLocks noChangeAspect="1"/>
          </p:cNvPicPr>
          <p:nvPr/>
        </p:nvPicPr>
        <p:blipFill>
          <a:blip r:embed="rId2"/>
          <a:stretch>
            <a:fillRect/>
          </a:stretch>
        </p:blipFill>
        <p:spPr>
          <a:xfrm>
            <a:off x="5080061" y="1763497"/>
            <a:ext cx="6849231" cy="3484315"/>
          </a:xfrm>
          <a:prstGeom prst="rect">
            <a:avLst/>
          </a:prstGeom>
        </p:spPr>
      </p:pic>
      <p:pic>
        <p:nvPicPr>
          <p:cNvPr id="13" name="Image 12">
            <a:extLst>
              <a:ext uri="{FF2B5EF4-FFF2-40B4-BE49-F238E27FC236}">
                <a16:creationId xmlns:a16="http://schemas.microsoft.com/office/drawing/2014/main" id="{F6834F65-5831-6D38-37BB-818897B597D1}"/>
              </a:ext>
            </a:extLst>
          </p:cNvPr>
          <p:cNvPicPr>
            <a:picLocks noChangeAspect="1"/>
          </p:cNvPicPr>
          <p:nvPr/>
        </p:nvPicPr>
        <p:blipFill>
          <a:blip r:embed="rId3"/>
          <a:stretch>
            <a:fillRect/>
          </a:stretch>
        </p:blipFill>
        <p:spPr>
          <a:xfrm>
            <a:off x="776990" y="3812875"/>
            <a:ext cx="3425885" cy="2457700"/>
          </a:xfrm>
          <a:prstGeom prst="rect">
            <a:avLst/>
          </a:prstGeom>
        </p:spPr>
      </p:pic>
      <p:sp>
        <p:nvSpPr>
          <p:cNvPr id="14" name="ZoneTexte 13">
            <a:extLst>
              <a:ext uri="{FF2B5EF4-FFF2-40B4-BE49-F238E27FC236}">
                <a16:creationId xmlns:a16="http://schemas.microsoft.com/office/drawing/2014/main" id="{5ADB1FB6-C2D0-46C0-4E87-115BE49897B7}"/>
              </a:ext>
            </a:extLst>
          </p:cNvPr>
          <p:cNvSpPr txBox="1"/>
          <p:nvPr/>
        </p:nvSpPr>
        <p:spPr>
          <a:xfrm>
            <a:off x="4633377" y="5548200"/>
            <a:ext cx="7037889" cy="369332"/>
          </a:xfrm>
          <a:prstGeom prst="rect">
            <a:avLst/>
          </a:prstGeom>
          <a:noFill/>
        </p:spPr>
        <p:txBody>
          <a:bodyPr wrap="none" rtlCol="0">
            <a:spAutoFit/>
          </a:bodyPr>
          <a:lstStyle/>
          <a:p>
            <a:r>
              <a:rPr lang="fr-FR" dirty="0"/>
              <a:t>Le modèle pré entrainé confond des tasses avec du matériel informatique</a:t>
            </a:r>
          </a:p>
        </p:txBody>
      </p:sp>
    </p:spTree>
    <p:extLst>
      <p:ext uri="{BB962C8B-B14F-4D97-AF65-F5344CB8AC3E}">
        <p14:creationId xmlns:p14="http://schemas.microsoft.com/office/powerpoint/2010/main" val="381017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626EEE-84E5-E269-4155-EBDB3627A2EA}"/>
              </a:ext>
            </a:extLst>
          </p:cNvPr>
          <p:cNvSpPr>
            <a:spLocks noGrp="1"/>
          </p:cNvSpPr>
          <p:nvPr>
            <p:ph type="title"/>
          </p:nvPr>
        </p:nvSpPr>
        <p:spPr>
          <a:xfrm>
            <a:off x="2231136" y="373784"/>
            <a:ext cx="7729728" cy="1188720"/>
          </a:xfrm>
        </p:spPr>
        <p:txBody>
          <a:bodyPr/>
          <a:lstStyle/>
          <a:p>
            <a:r>
              <a:rPr lang="fr-FR" dirty="0"/>
              <a:t>synthèse comparative des différents modèles </a:t>
            </a:r>
          </a:p>
        </p:txBody>
      </p:sp>
      <p:sp>
        <p:nvSpPr>
          <p:cNvPr id="3" name="Espace réservé du contenu 2">
            <a:extLst>
              <a:ext uri="{FF2B5EF4-FFF2-40B4-BE49-F238E27FC236}">
                <a16:creationId xmlns:a16="http://schemas.microsoft.com/office/drawing/2014/main" id="{18929DED-CEAE-34B7-BE99-05FE261851AE}"/>
              </a:ext>
            </a:extLst>
          </p:cNvPr>
          <p:cNvSpPr>
            <a:spLocks noGrp="1"/>
          </p:cNvSpPr>
          <p:nvPr>
            <p:ph idx="1"/>
          </p:nvPr>
        </p:nvSpPr>
        <p:spPr>
          <a:xfrm>
            <a:off x="5163670" y="2639683"/>
            <a:ext cx="5308182" cy="2844849"/>
          </a:xfrm>
        </p:spPr>
        <p:txBody>
          <a:bodyPr/>
          <a:lstStyle/>
          <a:p>
            <a:r>
              <a:rPr lang="fr-FR" dirty="0">
                <a:latin typeface="Arial" panose="020B0604020202020204" pitchFamily="34" charset="0"/>
                <a:cs typeface="Arial" panose="020B0604020202020204" pitchFamily="34" charset="0"/>
              </a:rPr>
              <a:t>Le modèle CNN a un score de 0.48</a:t>
            </a:r>
          </a:p>
          <a:p>
            <a:r>
              <a:rPr lang="fr-FR" dirty="0">
                <a:latin typeface="Arial" panose="020B0604020202020204" pitchFamily="34" charset="0"/>
                <a:cs typeface="Arial" panose="020B0604020202020204" pitchFamily="34" charset="0"/>
              </a:rPr>
              <a:t>On peut donc dire que c’est possible de </a:t>
            </a:r>
            <a:r>
              <a:rPr lang="fr-FR" sz="1800" dirty="0">
                <a:effectLst/>
                <a:latin typeface="Arial" panose="020B0604020202020204" pitchFamily="34" charset="0"/>
                <a:ea typeface="Times New Roman" panose="02020603050405020304" pitchFamily="18" charset="0"/>
                <a:cs typeface="Arial" panose="020B0604020202020204" pitchFamily="34" charset="0"/>
              </a:rPr>
              <a:t>regrouper automatiquement des produits de même catégorie</a:t>
            </a:r>
          </a:p>
          <a:p>
            <a:pPr>
              <a:buFont typeface="Wingdings" pitchFamily="2" charset="2"/>
              <a:buChar char="Ø"/>
            </a:pPr>
            <a:r>
              <a:rPr lang="fr-FR" dirty="0">
                <a:latin typeface="Arial" panose="020B0604020202020204" pitchFamily="34" charset="0"/>
                <a:cs typeface="Arial" panose="020B0604020202020204" pitchFamily="34" charset="0"/>
              </a:rPr>
              <a:t>On va donc continuer en comparant différentes approches de classification supervisée de CNN Transfer Learning</a:t>
            </a:r>
          </a:p>
          <a:p>
            <a:endParaRPr lang="fr-FR" dirty="0"/>
          </a:p>
        </p:txBody>
      </p:sp>
      <p:sp>
        <p:nvSpPr>
          <p:cNvPr id="4" name="Espace réservé du numéro de diapositive 3">
            <a:extLst>
              <a:ext uri="{FF2B5EF4-FFF2-40B4-BE49-F238E27FC236}">
                <a16:creationId xmlns:a16="http://schemas.microsoft.com/office/drawing/2014/main" id="{0D9F60CD-6EBE-FB68-74F5-3102130DDD0C}"/>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8" name="Image 7">
            <a:extLst>
              <a:ext uri="{FF2B5EF4-FFF2-40B4-BE49-F238E27FC236}">
                <a16:creationId xmlns:a16="http://schemas.microsoft.com/office/drawing/2014/main" id="{8179760A-74B0-3CCC-8286-4E32C31EA687}"/>
              </a:ext>
            </a:extLst>
          </p:cNvPr>
          <p:cNvPicPr>
            <a:picLocks noChangeAspect="1"/>
          </p:cNvPicPr>
          <p:nvPr/>
        </p:nvPicPr>
        <p:blipFill>
          <a:blip r:embed="rId2"/>
          <a:stretch>
            <a:fillRect/>
          </a:stretch>
        </p:blipFill>
        <p:spPr>
          <a:xfrm>
            <a:off x="1604156" y="1992007"/>
            <a:ext cx="2717800" cy="4140200"/>
          </a:xfrm>
          <a:prstGeom prst="rect">
            <a:avLst/>
          </a:prstGeom>
        </p:spPr>
      </p:pic>
    </p:spTree>
    <p:extLst>
      <p:ext uri="{BB962C8B-B14F-4D97-AF65-F5344CB8AC3E}">
        <p14:creationId xmlns:p14="http://schemas.microsoft.com/office/powerpoint/2010/main" val="286956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F4DA52-048D-CF36-A4B3-A37A8613D78D}"/>
              </a:ext>
            </a:extLst>
          </p:cNvPr>
          <p:cNvSpPr>
            <a:spLocks noGrp="1"/>
          </p:cNvSpPr>
          <p:nvPr>
            <p:ph type="title"/>
          </p:nvPr>
        </p:nvSpPr>
        <p:spPr>
          <a:xfrm>
            <a:off x="2231136" y="523613"/>
            <a:ext cx="7729728" cy="1188720"/>
          </a:xfrm>
        </p:spPr>
        <p:txBody>
          <a:bodyPr/>
          <a:lstStyle/>
          <a:p>
            <a:r>
              <a:rPr lang="fr-FR" dirty="0"/>
              <a:t>CNN Transfer </a:t>
            </a:r>
            <a:r>
              <a:rPr lang="fr-FR" dirty="0" err="1"/>
              <a:t>learning</a:t>
            </a:r>
            <a:endParaRPr lang="fr-FR" dirty="0"/>
          </a:p>
        </p:txBody>
      </p:sp>
      <p:sp>
        <p:nvSpPr>
          <p:cNvPr id="3" name="Espace réservé du contenu 2">
            <a:extLst>
              <a:ext uri="{FF2B5EF4-FFF2-40B4-BE49-F238E27FC236}">
                <a16:creationId xmlns:a16="http://schemas.microsoft.com/office/drawing/2014/main" id="{6796C051-8B7F-DE23-3F34-BC2E1199F1CB}"/>
              </a:ext>
            </a:extLst>
          </p:cNvPr>
          <p:cNvSpPr>
            <a:spLocks noGrp="1"/>
          </p:cNvSpPr>
          <p:nvPr>
            <p:ph idx="1"/>
          </p:nvPr>
        </p:nvSpPr>
        <p:spPr>
          <a:xfrm>
            <a:off x="6096000" y="2080576"/>
            <a:ext cx="5954921" cy="3670663"/>
          </a:xfrm>
        </p:spPr>
        <p:txBody>
          <a:bodyPr>
            <a:normAutofit/>
          </a:bodyPr>
          <a:lstStyle/>
          <a:p>
            <a:r>
              <a:rPr lang="fr-FR"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L'apprentissage par transfert : </a:t>
            </a:r>
          </a:p>
          <a:p>
            <a:pPr marL="0" indent="0">
              <a:buNone/>
            </a:pPr>
            <a:r>
              <a:rPr lang="fr-FR"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 phénomène par lequel un nouvel apprentissage est facilité grâce à des apprentissages antérieurs similaires.</a:t>
            </a:r>
          </a:p>
          <a:p>
            <a:r>
              <a:rPr lang="fr-FR" sz="1600" dirty="0">
                <a:latin typeface="Arial" panose="020B0604020202020204" pitchFamily="34" charset="0"/>
                <a:cs typeface="Arial" panose="020B0604020202020204" pitchFamily="34" charset="0"/>
              </a:rPr>
              <a:t>Data Augmentation :</a:t>
            </a:r>
          </a:p>
          <a:p>
            <a:pPr marL="0" indent="0">
              <a:buNone/>
            </a:pPr>
            <a:r>
              <a:rPr lang="fr-FR" sz="1600" b="0" i="0" dirty="0">
                <a:solidFill>
                  <a:srgbClr val="000000"/>
                </a:solidFill>
                <a:effectLst/>
                <a:latin typeface="Arial" panose="020B0604020202020204" pitchFamily="34" charset="0"/>
                <a:cs typeface="Arial" panose="020B0604020202020204" pitchFamily="34" charset="0"/>
              </a:rPr>
              <a:t>une technique utilisée pour augmenter la quantité de données d'entraînement en créant de nouveaux exemples à partir de ceux existants (le retournement, la rotation, le recadrage et l'ajout de bruit aux images)</a:t>
            </a:r>
          </a:p>
          <a:p>
            <a:pPr marL="0" indent="0">
              <a:buNone/>
            </a:pPr>
            <a:r>
              <a:rPr lang="fr-FR" sz="1600" dirty="0">
                <a:solidFill>
                  <a:srgbClr val="000000"/>
                </a:solidFill>
                <a:latin typeface="Arial" panose="020B0604020202020204" pitchFamily="34" charset="0"/>
                <a:cs typeface="Arial" panose="020B0604020202020204" pitchFamily="34" charset="0"/>
              </a:rPr>
              <a:t>But : améliorer la précision des CNN en réduisant le surapprentissage</a:t>
            </a:r>
            <a:endParaRPr lang="fr-FR" sz="1600" dirty="0">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F6EE2E70-DD62-691C-C123-767A92D26ACF}"/>
              </a:ext>
            </a:extLst>
          </p:cNvPr>
          <p:cNvSpPr>
            <a:spLocks noGrp="1"/>
          </p:cNvSpPr>
          <p:nvPr>
            <p:ph type="sldNum" sz="quarter" idx="12"/>
          </p:nvPr>
        </p:nvSpPr>
        <p:spPr/>
        <p:txBody>
          <a:bodyPr/>
          <a:lstStyle/>
          <a:p>
            <a:fld id="{8A7A6979-0714-4377-B894-6BE4C2D6E202}" type="slidenum">
              <a:rPr lang="en-US" smtClean="0"/>
              <a:pPr/>
              <a:t>19</a:t>
            </a:fld>
            <a:endParaRPr lang="en-US" dirty="0"/>
          </a:p>
        </p:txBody>
      </p:sp>
      <p:pic>
        <p:nvPicPr>
          <p:cNvPr id="6" name="Image 5">
            <a:extLst>
              <a:ext uri="{FF2B5EF4-FFF2-40B4-BE49-F238E27FC236}">
                <a16:creationId xmlns:a16="http://schemas.microsoft.com/office/drawing/2014/main" id="{8C9C771F-6C63-DD2D-555E-5892E7E5CE05}"/>
              </a:ext>
            </a:extLst>
          </p:cNvPr>
          <p:cNvPicPr>
            <a:picLocks noChangeAspect="1"/>
          </p:cNvPicPr>
          <p:nvPr/>
        </p:nvPicPr>
        <p:blipFill rotWithShape="1">
          <a:blip r:embed="rId2"/>
          <a:srcRect t="73100" r="1591" b="431"/>
          <a:stretch/>
        </p:blipFill>
        <p:spPr>
          <a:xfrm>
            <a:off x="565254" y="3915908"/>
            <a:ext cx="5241471" cy="2028988"/>
          </a:xfrm>
          <a:prstGeom prst="rect">
            <a:avLst/>
          </a:prstGeom>
        </p:spPr>
      </p:pic>
      <p:sp>
        <p:nvSpPr>
          <p:cNvPr id="8" name="ZoneTexte 7">
            <a:extLst>
              <a:ext uri="{FF2B5EF4-FFF2-40B4-BE49-F238E27FC236}">
                <a16:creationId xmlns:a16="http://schemas.microsoft.com/office/drawing/2014/main" id="{6B829FB4-FCFE-ABC2-9D26-C09361DE53C5}"/>
              </a:ext>
            </a:extLst>
          </p:cNvPr>
          <p:cNvSpPr txBox="1"/>
          <p:nvPr/>
        </p:nvSpPr>
        <p:spPr>
          <a:xfrm>
            <a:off x="565255" y="2045589"/>
            <a:ext cx="5241471" cy="1569660"/>
          </a:xfrm>
          <a:prstGeom prst="rect">
            <a:avLst/>
          </a:prstGeom>
          <a:noFill/>
        </p:spPr>
        <p:txBody>
          <a:bodyPr wrap="square">
            <a:spAutoFit/>
          </a:bodyPr>
          <a:lstStyle/>
          <a:p>
            <a:r>
              <a:rPr lang="fr-FR" sz="1600" dirty="0">
                <a:latin typeface="Arial" panose="020B0604020202020204" pitchFamily="34" charset="0"/>
                <a:cs typeface="Arial" panose="020B0604020202020204" pitchFamily="34" charset="0"/>
              </a:rPr>
              <a:t>Modèle de classification :</a:t>
            </a:r>
          </a:p>
          <a:p>
            <a:pPr marL="285750" indent="-285750">
              <a:buClr>
                <a:schemeClr val="accent2"/>
              </a:buClr>
              <a:buFont typeface="Arial" panose="020B0604020202020204" pitchFamily="34" charset="0"/>
              <a:buChar char="•"/>
            </a:pPr>
            <a:r>
              <a:rPr lang="fr-FR" sz="1600" dirty="0">
                <a:latin typeface="Arial" panose="020B0604020202020204" pitchFamily="34" charset="0"/>
                <a:cs typeface="Arial" panose="020B0604020202020204" pitchFamily="34" charset="0"/>
              </a:rPr>
              <a:t>Utilisation d’un modèle pré-entraîné VGG16</a:t>
            </a:r>
          </a:p>
          <a:p>
            <a:pPr marL="285750" indent="-285750">
              <a:buClr>
                <a:schemeClr val="accent2"/>
              </a:buClr>
              <a:buFont typeface="Arial" panose="020B0604020202020204" pitchFamily="34" charset="0"/>
              <a:buChar char="•"/>
            </a:pPr>
            <a:r>
              <a:rPr lang="fr-FR" sz="1600" dirty="0">
                <a:latin typeface="Arial" panose="020B0604020202020204" pitchFamily="34" charset="0"/>
                <a:cs typeface="Arial" panose="020B0604020202020204" pitchFamily="34" charset="0"/>
              </a:rPr>
              <a:t>Suppression des 3 dernières couches </a:t>
            </a:r>
            <a:r>
              <a:rPr lang="fr-FR" sz="1600" dirty="0" err="1">
                <a:latin typeface="Arial" panose="020B0604020202020204" pitchFamily="34" charset="0"/>
                <a:cs typeface="Arial" panose="020B0604020202020204" pitchFamily="34" charset="0"/>
              </a:rPr>
              <a:t>fully-connected</a:t>
            </a:r>
            <a:r>
              <a:rPr lang="fr-FR" sz="1600" dirty="0">
                <a:latin typeface="Arial" panose="020B0604020202020204" pitchFamily="34" charset="0"/>
                <a:cs typeface="Arial" panose="020B0604020202020204" pitchFamily="34" charset="0"/>
              </a:rPr>
              <a:t> qui permettent de classifier les images avec VGG16 </a:t>
            </a:r>
          </a:p>
          <a:p>
            <a:pPr marL="285750" indent="-285750">
              <a:buClr>
                <a:schemeClr val="accent2"/>
              </a:buClr>
              <a:buFont typeface="Arial" panose="020B0604020202020204" pitchFamily="34" charset="0"/>
              <a:buChar char="•"/>
            </a:pPr>
            <a:r>
              <a:rPr lang="fr-FR" sz="1600" dirty="0">
                <a:latin typeface="Arial" panose="020B0604020202020204" pitchFamily="34" charset="0"/>
                <a:cs typeface="Arial" panose="020B0604020202020204" pitchFamily="34" charset="0"/>
              </a:rPr>
              <a:t>on complète le modèle avec d’autres couches</a:t>
            </a:r>
          </a:p>
        </p:txBody>
      </p:sp>
    </p:spTree>
    <p:extLst>
      <p:ext uri="{BB962C8B-B14F-4D97-AF65-F5344CB8AC3E}">
        <p14:creationId xmlns:p14="http://schemas.microsoft.com/office/powerpoint/2010/main" val="186011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15507-78FA-FC5B-9523-FAA2751A5158}"/>
              </a:ext>
            </a:extLst>
          </p:cNvPr>
          <p:cNvSpPr>
            <a:spLocks noGrp="1"/>
          </p:cNvSpPr>
          <p:nvPr>
            <p:ph type="title"/>
          </p:nvPr>
        </p:nvSpPr>
        <p:spPr>
          <a:xfrm>
            <a:off x="1463040" y="644823"/>
            <a:ext cx="7729728" cy="1188720"/>
          </a:xfrm>
        </p:spPr>
        <p:txBody>
          <a:bodyPr/>
          <a:lstStyle/>
          <a:p>
            <a:r>
              <a:rPr lang="fr-FR" dirty="0">
                <a:latin typeface="Arial" panose="020B0604020202020204" pitchFamily="34" charset="0"/>
                <a:cs typeface="Arial" panose="020B0604020202020204" pitchFamily="34" charset="0"/>
              </a:rPr>
              <a:t>Problématique</a:t>
            </a:r>
          </a:p>
        </p:txBody>
      </p:sp>
      <p:sp>
        <p:nvSpPr>
          <p:cNvPr id="3" name="Espace réservé du contenu 2">
            <a:extLst>
              <a:ext uri="{FF2B5EF4-FFF2-40B4-BE49-F238E27FC236}">
                <a16:creationId xmlns:a16="http://schemas.microsoft.com/office/drawing/2014/main" id="{14075B3D-903F-CDC0-8D60-08ACAEE364F8}"/>
              </a:ext>
            </a:extLst>
          </p:cNvPr>
          <p:cNvSpPr>
            <a:spLocks noGrp="1"/>
          </p:cNvSpPr>
          <p:nvPr>
            <p:ph idx="1"/>
          </p:nvPr>
        </p:nvSpPr>
        <p:spPr>
          <a:xfrm>
            <a:off x="1463040" y="2377440"/>
            <a:ext cx="9136866" cy="3914265"/>
          </a:xfrm>
        </p:spPr>
        <p:txBody>
          <a:bodyPr>
            <a:normAutofit lnSpcReduction="10000"/>
          </a:bodyPr>
          <a:lstStyle/>
          <a:p>
            <a:pPr marL="0" indent="0" algn="l">
              <a:buNone/>
            </a:pPr>
            <a:r>
              <a:rPr lang="fr-FR" u="sng" dirty="0">
                <a:latin typeface="Arial" panose="020B0604020202020204" pitchFamily="34" charset="0"/>
                <a:cs typeface="Arial" panose="020B0604020202020204" pitchFamily="34" charset="0"/>
              </a:rPr>
              <a:t>Contexte :</a:t>
            </a:r>
          </a:p>
          <a:p>
            <a:pPr marL="0" indent="0">
              <a:buNone/>
            </a:pPr>
            <a:r>
              <a:rPr lang="fr-FR" sz="1700" dirty="0">
                <a:latin typeface="Arial" panose="020B0604020202020204" pitchFamily="34" charset="0"/>
                <a:cs typeface="Arial" panose="020B0604020202020204" pitchFamily="34" charset="0"/>
              </a:rPr>
              <a:t>L’entreprise « Place de marché » s</a:t>
            </a:r>
            <a:r>
              <a:rPr lang="fr-FR" sz="1700" b="0" i="0" dirty="0">
                <a:solidFill>
                  <a:srgbClr val="271A38"/>
                </a:solidFill>
                <a:effectLst/>
                <a:latin typeface="Arial" panose="020B0604020202020204" pitchFamily="34" charset="0"/>
                <a:cs typeface="Arial" panose="020B0604020202020204" pitchFamily="34" charset="0"/>
              </a:rPr>
              <a:t>ouhaite lancer une marketplace e-commerce. Sur la place de marché, des vendeurs proposent des articles à des acheteurs en postant une photo et une description. </a:t>
            </a:r>
            <a:r>
              <a:rPr lang="fr-FR" sz="1700" dirty="0">
                <a:solidFill>
                  <a:srgbClr val="271A38"/>
                </a:solidFill>
                <a:latin typeface="Arial" panose="020B0604020202020204" pitchFamily="34" charset="0"/>
                <a:cs typeface="Arial" panose="020B0604020202020204" pitchFamily="34" charset="0"/>
              </a:rPr>
              <a:t>Aujourd’hui, l’attribution de la catégorie d’un article est faite manuellement par les vendeurs et le volume des articles est petit. </a:t>
            </a:r>
            <a:endParaRPr lang="fr-FR" sz="1700" b="0" i="0" dirty="0">
              <a:solidFill>
                <a:srgbClr val="271A38"/>
              </a:solidFill>
              <a:effectLst/>
              <a:latin typeface="Arial" panose="020B0604020202020204" pitchFamily="34" charset="0"/>
              <a:cs typeface="Arial" panose="020B0604020202020204" pitchFamily="34" charset="0"/>
            </a:endParaRPr>
          </a:p>
          <a:p>
            <a:pPr marL="0" indent="0" algn="l">
              <a:buNone/>
            </a:pPr>
            <a:r>
              <a:rPr lang="fr-FR" sz="1700" b="0" i="0" u="sng" dirty="0">
                <a:solidFill>
                  <a:srgbClr val="271A38"/>
                </a:solidFill>
                <a:effectLst/>
                <a:latin typeface="Arial" panose="020B0604020202020204" pitchFamily="34" charset="0"/>
                <a:cs typeface="Arial" panose="020B0604020202020204" pitchFamily="34" charset="0"/>
              </a:rPr>
              <a:t>But :</a:t>
            </a:r>
            <a:r>
              <a:rPr lang="fr-FR" sz="1700" b="0" i="0" dirty="0">
                <a:solidFill>
                  <a:srgbClr val="271A38"/>
                </a:solidFill>
                <a:effectLst/>
                <a:latin typeface="Arial" panose="020B0604020202020204" pitchFamily="34" charset="0"/>
                <a:cs typeface="Arial" panose="020B0604020202020204" pitchFamily="34" charset="0"/>
              </a:rPr>
              <a:t> automatiser l’attribution de la catégorie d’un article pour la fiabiliser et faciliter la mise en ligne de nouveaux articles pour les vendeurs et la recherche de produits pour les acheteurs</a:t>
            </a:r>
          </a:p>
          <a:p>
            <a:pPr marL="0" indent="0" algn="l">
              <a:buNone/>
            </a:pPr>
            <a:r>
              <a:rPr lang="fr-FR" b="0" i="0" u="sng" dirty="0">
                <a:solidFill>
                  <a:srgbClr val="271A38"/>
                </a:solidFill>
                <a:effectLst/>
                <a:latin typeface="Arial" panose="020B0604020202020204" pitchFamily="34" charset="0"/>
                <a:cs typeface="Arial" panose="020B0604020202020204" pitchFamily="34" charset="0"/>
              </a:rPr>
              <a:t>Missions : </a:t>
            </a:r>
          </a:p>
          <a:p>
            <a:pPr marL="0" indent="0">
              <a:buNone/>
            </a:pPr>
            <a:r>
              <a:rPr lang="fr-FR" i="0" dirty="0">
                <a:solidFill>
                  <a:srgbClr val="271A38"/>
                </a:solidFill>
                <a:effectLst/>
                <a:latin typeface="Arial" panose="020B0604020202020204" pitchFamily="34" charset="0"/>
                <a:cs typeface="Arial" panose="020B0604020202020204" pitchFamily="34" charset="0"/>
              </a:rPr>
              <a:t>- réaliser une </a:t>
            </a:r>
            <a:r>
              <a:rPr lang="fr-FR" b="1" i="0" dirty="0">
                <a:solidFill>
                  <a:srgbClr val="271A38"/>
                </a:solidFill>
                <a:effectLst/>
                <a:latin typeface="Arial" panose="020B0604020202020204" pitchFamily="34" charset="0"/>
                <a:cs typeface="Arial" panose="020B0604020202020204" pitchFamily="34" charset="0"/>
              </a:rPr>
              <a:t>étude de faisabilité </a:t>
            </a:r>
            <a:r>
              <a:rPr lang="fr-FR" i="0" dirty="0">
                <a:solidFill>
                  <a:srgbClr val="271A38"/>
                </a:solidFill>
                <a:effectLst/>
                <a:latin typeface="Arial" panose="020B0604020202020204" pitchFamily="34" charset="0"/>
                <a:cs typeface="Arial" panose="020B0604020202020204" pitchFamily="34" charset="0"/>
              </a:rPr>
              <a:t>d'un moteur de classification d'articles, basé sur une image et une description, pour l'automatisation de l'attribution de la catégorie de l'article.</a:t>
            </a:r>
          </a:p>
          <a:p>
            <a:pPr marL="0" indent="0">
              <a:buNone/>
            </a:pPr>
            <a:r>
              <a:rPr lang="fr-FR" i="0" dirty="0">
                <a:solidFill>
                  <a:srgbClr val="271A38"/>
                </a:solidFill>
                <a:effectLst/>
                <a:latin typeface="Arial" panose="020B0604020202020204" pitchFamily="34" charset="0"/>
                <a:cs typeface="Arial" panose="020B0604020202020204" pitchFamily="34" charset="0"/>
              </a:rPr>
              <a:t>- réaliser une </a:t>
            </a:r>
            <a:r>
              <a:rPr lang="fr-FR" b="1" i="0" dirty="0">
                <a:solidFill>
                  <a:srgbClr val="271A38"/>
                </a:solidFill>
                <a:effectLst/>
                <a:latin typeface="Arial" panose="020B0604020202020204" pitchFamily="34" charset="0"/>
                <a:cs typeface="Arial" panose="020B0604020202020204" pitchFamily="34" charset="0"/>
              </a:rPr>
              <a:t>classification supervisée </a:t>
            </a:r>
            <a:r>
              <a:rPr lang="fr-FR" i="0" dirty="0">
                <a:solidFill>
                  <a:srgbClr val="271A38"/>
                </a:solidFill>
                <a:effectLst/>
                <a:latin typeface="Arial" panose="020B0604020202020204" pitchFamily="34" charset="0"/>
                <a:cs typeface="Arial" panose="020B0604020202020204" pitchFamily="34" charset="0"/>
              </a:rPr>
              <a:t>à partir des images avec une data augmentation pour optimiser le modèle</a:t>
            </a:r>
          </a:p>
        </p:txBody>
      </p:sp>
      <p:sp>
        <p:nvSpPr>
          <p:cNvPr id="5" name="Espace réservé du numéro de diapositive 4">
            <a:extLst>
              <a:ext uri="{FF2B5EF4-FFF2-40B4-BE49-F238E27FC236}">
                <a16:creationId xmlns:a16="http://schemas.microsoft.com/office/drawing/2014/main" id="{F86C883A-A261-4D7C-33AA-9FD111029BFC}"/>
              </a:ext>
            </a:extLst>
          </p:cNvPr>
          <p:cNvSpPr>
            <a:spLocks noGrp="1"/>
          </p:cNvSpPr>
          <p:nvPr>
            <p:ph type="sldNum" sz="quarter" idx="12"/>
          </p:nvPr>
        </p:nvSpPr>
        <p:spPr>
          <a:xfrm>
            <a:off x="11716353" y="6322459"/>
            <a:ext cx="365760" cy="365760"/>
          </a:xfrm>
        </p:spPr>
        <p:txBody>
          <a:bodyPr/>
          <a:lstStyle/>
          <a:p>
            <a:fld id="{8A7A6979-0714-4377-B894-6BE4C2D6E202}" type="slidenum">
              <a:rPr lang="en-US" smtClean="0"/>
              <a:pPr/>
              <a:t>2</a:t>
            </a:fld>
            <a:endParaRPr lang="en-US" dirty="0"/>
          </a:p>
        </p:txBody>
      </p:sp>
      <p:pic>
        <p:nvPicPr>
          <p:cNvPr id="4" name="Image 3">
            <a:extLst>
              <a:ext uri="{FF2B5EF4-FFF2-40B4-BE49-F238E27FC236}">
                <a16:creationId xmlns:a16="http://schemas.microsoft.com/office/drawing/2014/main" id="{C2312B0D-2EA2-403C-93CC-4D7E05390BBA}"/>
              </a:ext>
            </a:extLst>
          </p:cNvPr>
          <p:cNvPicPr>
            <a:picLocks noChangeAspect="1"/>
          </p:cNvPicPr>
          <p:nvPr/>
        </p:nvPicPr>
        <p:blipFill>
          <a:blip r:embed="rId2"/>
          <a:stretch>
            <a:fillRect/>
          </a:stretch>
        </p:blipFill>
        <p:spPr>
          <a:xfrm>
            <a:off x="9451180" y="424886"/>
            <a:ext cx="2555559" cy="1628593"/>
          </a:xfrm>
          <a:prstGeom prst="rect">
            <a:avLst/>
          </a:prstGeom>
        </p:spPr>
      </p:pic>
    </p:spTree>
    <p:extLst>
      <p:ext uri="{BB962C8B-B14F-4D97-AF65-F5344CB8AC3E}">
        <p14:creationId xmlns:p14="http://schemas.microsoft.com/office/powerpoint/2010/main" val="57902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A96E8E-9BF9-5E63-333B-900EDD4BDF88}"/>
              </a:ext>
            </a:extLst>
          </p:cNvPr>
          <p:cNvSpPr>
            <a:spLocks noGrp="1"/>
          </p:cNvSpPr>
          <p:nvPr>
            <p:ph type="title"/>
          </p:nvPr>
        </p:nvSpPr>
        <p:spPr>
          <a:xfrm>
            <a:off x="2231136" y="523613"/>
            <a:ext cx="7729728" cy="1188720"/>
          </a:xfrm>
        </p:spPr>
        <p:txBody>
          <a:bodyPr>
            <a:normAutofit/>
          </a:bodyPr>
          <a:lstStyle/>
          <a:p>
            <a:r>
              <a:rPr lang="fr-FR" dirty="0">
                <a:latin typeface="Arial" panose="020B0604020202020204" pitchFamily="34" charset="0"/>
                <a:cs typeface="Arial" panose="020B0604020202020204" pitchFamily="34" charset="0"/>
              </a:rPr>
              <a:t>Approche préparation initiale des images </a:t>
            </a:r>
          </a:p>
        </p:txBody>
      </p:sp>
      <p:sp>
        <p:nvSpPr>
          <p:cNvPr id="4" name="Espace réservé du numéro de diapositive 3">
            <a:extLst>
              <a:ext uri="{FF2B5EF4-FFF2-40B4-BE49-F238E27FC236}">
                <a16:creationId xmlns:a16="http://schemas.microsoft.com/office/drawing/2014/main" id="{E43F400B-9789-7D3A-0DDA-54F04C02B783}"/>
              </a:ext>
            </a:extLst>
          </p:cNvPr>
          <p:cNvSpPr>
            <a:spLocks noGrp="1"/>
          </p:cNvSpPr>
          <p:nvPr>
            <p:ph type="sldNum" sz="quarter" idx="12"/>
          </p:nvPr>
        </p:nvSpPr>
        <p:spPr>
          <a:xfrm>
            <a:off x="11491139" y="6371404"/>
            <a:ext cx="365760" cy="365760"/>
          </a:xfrm>
        </p:spPr>
        <p:txBody>
          <a:bodyPr/>
          <a:lstStyle/>
          <a:p>
            <a:fld id="{8A7A6979-0714-4377-B894-6BE4C2D6E202}" type="slidenum">
              <a:rPr lang="en-US" smtClean="0"/>
              <a:pPr/>
              <a:t>20</a:t>
            </a:fld>
            <a:endParaRPr lang="en-US" dirty="0"/>
          </a:p>
        </p:txBody>
      </p:sp>
      <p:pic>
        <p:nvPicPr>
          <p:cNvPr id="8" name="Image 7">
            <a:extLst>
              <a:ext uri="{FF2B5EF4-FFF2-40B4-BE49-F238E27FC236}">
                <a16:creationId xmlns:a16="http://schemas.microsoft.com/office/drawing/2014/main" id="{377B3F0E-842D-8FC5-AFEF-091D869AD0BF}"/>
              </a:ext>
            </a:extLst>
          </p:cNvPr>
          <p:cNvPicPr>
            <a:picLocks noChangeAspect="1"/>
          </p:cNvPicPr>
          <p:nvPr/>
        </p:nvPicPr>
        <p:blipFill>
          <a:blip r:embed="rId2"/>
          <a:stretch>
            <a:fillRect/>
          </a:stretch>
        </p:blipFill>
        <p:spPr>
          <a:xfrm>
            <a:off x="342900" y="2387706"/>
            <a:ext cx="6908800" cy="3541242"/>
          </a:xfrm>
          <a:prstGeom prst="rect">
            <a:avLst/>
          </a:prstGeom>
        </p:spPr>
      </p:pic>
      <p:pic>
        <p:nvPicPr>
          <p:cNvPr id="9" name="Image 8">
            <a:extLst>
              <a:ext uri="{FF2B5EF4-FFF2-40B4-BE49-F238E27FC236}">
                <a16:creationId xmlns:a16="http://schemas.microsoft.com/office/drawing/2014/main" id="{39509F0F-C155-C1F1-6C3B-65EAA4604285}"/>
              </a:ext>
            </a:extLst>
          </p:cNvPr>
          <p:cNvPicPr>
            <a:picLocks noChangeAspect="1"/>
          </p:cNvPicPr>
          <p:nvPr/>
        </p:nvPicPr>
        <p:blipFill>
          <a:blip r:embed="rId3"/>
          <a:stretch>
            <a:fillRect/>
          </a:stretch>
        </p:blipFill>
        <p:spPr>
          <a:xfrm>
            <a:off x="7481550" y="1893937"/>
            <a:ext cx="3584776" cy="1788342"/>
          </a:xfrm>
          <a:prstGeom prst="rect">
            <a:avLst/>
          </a:prstGeom>
        </p:spPr>
      </p:pic>
      <p:pic>
        <p:nvPicPr>
          <p:cNvPr id="10" name="Image 9">
            <a:extLst>
              <a:ext uri="{FF2B5EF4-FFF2-40B4-BE49-F238E27FC236}">
                <a16:creationId xmlns:a16="http://schemas.microsoft.com/office/drawing/2014/main" id="{5EF29288-0449-CA9F-CA88-C9C0CFB3335F}"/>
              </a:ext>
            </a:extLst>
          </p:cNvPr>
          <p:cNvPicPr>
            <a:picLocks noChangeAspect="1"/>
          </p:cNvPicPr>
          <p:nvPr/>
        </p:nvPicPr>
        <p:blipFill>
          <a:blip r:embed="rId4"/>
          <a:stretch>
            <a:fillRect/>
          </a:stretch>
        </p:blipFill>
        <p:spPr>
          <a:xfrm>
            <a:off x="7481550" y="3863883"/>
            <a:ext cx="5003800" cy="2600711"/>
          </a:xfrm>
          <a:prstGeom prst="rect">
            <a:avLst/>
          </a:prstGeom>
        </p:spPr>
      </p:pic>
      <p:sp>
        <p:nvSpPr>
          <p:cNvPr id="12" name="ZoneTexte 11">
            <a:extLst>
              <a:ext uri="{FF2B5EF4-FFF2-40B4-BE49-F238E27FC236}">
                <a16:creationId xmlns:a16="http://schemas.microsoft.com/office/drawing/2014/main" id="{47E3565F-619A-7521-0D88-0FB83E48F3F3}"/>
              </a:ext>
            </a:extLst>
          </p:cNvPr>
          <p:cNvSpPr txBox="1"/>
          <p:nvPr/>
        </p:nvSpPr>
        <p:spPr>
          <a:xfrm>
            <a:off x="736600" y="1772189"/>
            <a:ext cx="6630025" cy="584775"/>
          </a:xfrm>
          <a:prstGeom prst="rect">
            <a:avLst/>
          </a:prstGeom>
          <a:noFill/>
        </p:spPr>
        <p:txBody>
          <a:bodyPr wrap="square">
            <a:spAutoFit/>
          </a:bodyPr>
          <a:lstStyle/>
          <a:p>
            <a:r>
              <a:rPr lang="fr-FR" sz="1600" dirty="0">
                <a:solidFill>
                  <a:srgbClr val="000000"/>
                </a:solidFill>
                <a:latin typeface="Arial" panose="020B0604020202020204" pitchFamily="34" charset="0"/>
                <a:cs typeface="Arial" panose="020B0604020202020204" pitchFamily="34" charset="0"/>
              </a:rPr>
              <a:t>A</a:t>
            </a:r>
            <a:r>
              <a:rPr lang="fr-FR" sz="1600" b="0" i="0" dirty="0">
                <a:solidFill>
                  <a:srgbClr val="000000"/>
                </a:solidFill>
                <a:effectLst/>
                <a:latin typeface="Arial" panose="020B0604020202020204" pitchFamily="34" charset="0"/>
                <a:cs typeface="Arial" panose="020B0604020202020204" pitchFamily="34" charset="0"/>
              </a:rPr>
              <a:t>pproche simple par préparation initiale de l'ensemble des images avant classification supervisée</a:t>
            </a:r>
            <a:endParaRPr lang="fr-FR" sz="1600" dirty="0">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8FAD41EF-E9B2-1159-0957-F4A3D2B4B541}"/>
              </a:ext>
            </a:extLst>
          </p:cNvPr>
          <p:cNvSpPr txBox="1"/>
          <p:nvPr/>
        </p:nvSpPr>
        <p:spPr>
          <a:xfrm>
            <a:off x="591999" y="6041999"/>
            <a:ext cx="6261100" cy="584775"/>
          </a:xfrm>
          <a:prstGeom prst="rect">
            <a:avLst/>
          </a:prstGeom>
          <a:noFill/>
        </p:spPr>
        <p:txBody>
          <a:bodyPr wrap="square" rtlCol="0">
            <a:spAutoFit/>
          </a:bodyPr>
          <a:lstStyle/>
          <a:p>
            <a:r>
              <a:rPr lang="fr-FR" sz="1600" dirty="0">
                <a:latin typeface="Arial" panose="020B0604020202020204" pitchFamily="34" charset="0"/>
                <a:cs typeface="Arial" panose="020B0604020202020204" pitchFamily="34" charset="0"/>
              </a:rPr>
              <a:t>Bon score de précision mais </a:t>
            </a:r>
            <a:r>
              <a:rPr lang="fr-FR" sz="1600" b="1" dirty="0">
                <a:latin typeface="Arial" panose="020B0604020202020204" pitchFamily="34" charset="0"/>
                <a:cs typeface="Arial" panose="020B0604020202020204" pitchFamily="34" charset="0"/>
              </a:rPr>
              <a:t>sur apprentissage </a:t>
            </a:r>
            <a:r>
              <a:rPr lang="fr-FR" sz="1600" dirty="0">
                <a:latin typeface="Arial" panose="020B0604020202020204" pitchFamily="34" charset="0"/>
                <a:cs typeface="Arial" panose="020B0604020202020204" pitchFamily="34" charset="0"/>
              </a:rPr>
              <a:t>: grosse différence entre la perte d’entrainement et de test</a:t>
            </a:r>
          </a:p>
        </p:txBody>
      </p:sp>
    </p:spTree>
    <p:extLst>
      <p:ext uri="{BB962C8B-B14F-4D97-AF65-F5344CB8AC3E}">
        <p14:creationId xmlns:p14="http://schemas.microsoft.com/office/powerpoint/2010/main" val="195323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96EC8-7C64-8D4F-5462-96A948B49BF2}"/>
              </a:ext>
            </a:extLst>
          </p:cNvPr>
          <p:cNvSpPr>
            <a:spLocks noGrp="1"/>
          </p:cNvSpPr>
          <p:nvPr>
            <p:ph type="title"/>
          </p:nvPr>
        </p:nvSpPr>
        <p:spPr>
          <a:xfrm>
            <a:off x="2231136" y="523613"/>
            <a:ext cx="7729728" cy="1188720"/>
          </a:xfrm>
        </p:spPr>
        <p:txBody>
          <a:bodyPr/>
          <a:lstStyle/>
          <a:p>
            <a:r>
              <a:rPr lang="fr-FR" i="0" dirty="0">
                <a:solidFill>
                  <a:srgbClr val="000000"/>
                </a:solidFill>
                <a:effectLst/>
                <a:latin typeface="Arial" panose="020B0604020202020204" pitchFamily="34" charset="0"/>
                <a:cs typeface="Arial" panose="020B0604020202020204" pitchFamily="34" charset="0"/>
              </a:rPr>
              <a:t>Approche </a:t>
            </a:r>
            <a:r>
              <a:rPr lang="fr-FR" i="0" dirty="0" err="1">
                <a:solidFill>
                  <a:srgbClr val="000000"/>
                </a:solidFill>
                <a:effectLst/>
                <a:latin typeface="Arial" panose="020B0604020202020204" pitchFamily="34" charset="0"/>
                <a:cs typeface="Arial" panose="020B0604020202020204" pitchFamily="34" charset="0"/>
              </a:rPr>
              <a:t>ImageDatagenerator</a:t>
            </a:r>
            <a:r>
              <a:rPr lang="fr-FR" i="0" dirty="0">
                <a:solidFill>
                  <a:srgbClr val="000000"/>
                </a:solidFill>
                <a:effectLst/>
                <a:latin typeface="Arial" panose="020B0604020202020204" pitchFamily="34" charset="0"/>
                <a:cs typeface="Arial" panose="020B0604020202020204" pitchFamily="34" charset="0"/>
              </a:rPr>
              <a:t> avec data augmentation</a:t>
            </a:r>
            <a:endParaRPr lang="fr-FR" dirty="0"/>
          </a:p>
        </p:txBody>
      </p:sp>
      <p:sp>
        <p:nvSpPr>
          <p:cNvPr id="3" name="Espace réservé du contenu 2">
            <a:extLst>
              <a:ext uri="{FF2B5EF4-FFF2-40B4-BE49-F238E27FC236}">
                <a16:creationId xmlns:a16="http://schemas.microsoft.com/office/drawing/2014/main" id="{5B69D73B-4B3A-9BD4-C1BA-125D8ABD6CC7}"/>
              </a:ext>
            </a:extLst>
          </p:cNvPr>
          <p:cNvSpPr>
            <a:spLocks noGrp="1"/>
          </p:cNvSpPr>
          <p:nvPr>
            <p:ph idx="1"/>
          </p:nvPr>
        </p:nvSpPr>
        <p:spPr>
          <a:xfrm>
            <a:off x="8969828" y="2079078"/>
            <a:ext cx="2939143" cy="3686349"/>
          </a:xfrm>
        </p:spPr>
        <p:txBody>
          <a:bodyPr>
            <a:normAutofit fontScale="92500" lnSpcReduction="20000"/>
          </a:bodyPr>
          <a:lstStyle/>
          <a:p>
            <a:pPr marL="0" indent="0">
              <a:buNone/>
            </a:pPr>
            <a:r>
              <a:rPr lang="fr-FR" dirty="0"/>
              <a:t>Approche par data </a:t>
            </a:r>
            <a:r>
              <a:rPr lang="fr-FR" dirty="0" err="1"/>
              <a:t>generator</a:t>
            </a:r>
            <a:r>
              <a:rPr lang="fr-FR" dirty="0"/>
              <a:t>, permettant facilement la data augmentation. Les images sont directement récupérées à la volée dans le répertoire des images.</a:t>
            </a:r>
          </a:p>
          <a:p>
            <a:pPr>
              <a:buFont typeface="Wingdings" pitchFamily="2" charset="2"/>
              <a:buChar char="Ø"/>
            </a:pPr>
            <a:r>
              <a:rPr lang="fr-FR" dirty="0"/>
              <a:t>Méthode dépréciée donc cela incite à ne pas utiliser cette méthode</a:t>
            </a:r>
          </a:p>
          <a:p>
            <a:pPr marL="0" indent="0">
              <a:buNone/>
            </a:pPr>
            <a:r>
              <a:rPr lang="fr-FR" dirty="0"/>
              <a:t>Résultat : </a:t>
            </a:r>
          </a:p>
          <a:p>
            <a:pPr marL="0" indent="0">
              <a:buNone/>
            </a:pPr>
            <a:r>
              <a:rPr lang="fr-FR" dirty="0"/>
              <a:t>Bon score de précision mais </a:t>
            </a:r>
            <a:r>
              <a:rPr lang="fr-FR" b="1" dirty="0"/>
              <a:t>sur apprentissage </a:t>
            </a:r>
            <a:r>
              <a:rPr lang="fr-FR" dirty="0"/>
              <a:t>: grande différence entre la perte d’entrainement et de test </a:t>
            </a:r>
          </a:p>
        </p:txBody>
      </p:sp>
      <p:sp>
        <p:nvSpPr>
          <p:cNvPr id="4" name="Espace réservé du numéro de diapositive 3">
            <a:extLst>
              <a:ext uri="{FF2B5EF4-FFF2-40B4-BE49-F238E27FC236}">
                <a16:creationId xmlns:a16="http://schemas.microsoft.com/office/drawing/2014/main" id="{2FA42BE3-9040-B477-4A3F-646956EDA9E8}"/>
              </a:ext>
            </a:extLst>
          </p:cNvPr>
          <p:cNvSpPr>
            <a:spLocks noGrp="1"/>
          </p:cNvSpPr>
          <p:nvPr>
            <p:ph type="sldNum" sz="quarter" idx="12"/>
          </p:nvPr>
        </p:nvSpPr>
        <p:spPr/>
        <p:txBody>
          <a:bodyPr/>
          <a:lstStyle/>
          <a:p>
            <a:fld id="{8A7A6979-0714-4377-B894-6BE4C2D6E202}" type="slidenum">
              <a:rPr lang="en-US" smtClean="0"/>
              <a:pPr/>
              <a:t>21</a:t>
            </a:fld>
            <a:endParaRPr lang="en-US" dirty="0"/>
          </a:p>
        </p:txBody>
      </p:sp>
      <p:pic>
        <p:nvPicPr>
          <p:cNvPr id="6" name="Image 5">
            <a:extLst>
              <a:ext uri="{FF2B5EF4-FFF2-40B4-BE49-F238E27FC236}">
                <a16:creationId xmlns:a16="http://schemas.microsoft.com/office/drawing/2014/main" id="{E34BD59B-3915-CBE4-63C5-27BA61AD4374}"/>
              </a:ext>
            </a:extLst>
          </p:cNvPr>
          <p:cNvPicPr>
            <a:picLocks noChangeAspect="1"/>
          </p:cNvPicPr>
          <p:nvPr/>
        </p:nvPicPr>
        <p:blipFill>
          <a:blip r:embed="rId2"/>
          <a:stretch>
            <a:fillRect/>
          </a:stretch>
        </p:blipFill>
        <p:spPr>
          <a:xfrm>
            <a:off x="1231900" y="2079077"/>
            <a:ext cx="7137400" cy="3686349"/>
          </a:xfrm>
          <a:prstGeom prst="rect">
            <a:avLst/>
          </a:prstGeom>
        </p:spPr>
      </p:pic>
    </p:spTree>
    <p:extLst>
      <p:ext uri="{BB962C8B-B14F-4D97-AF65-F5344CB8AC3E}">
        <p14:creationId xmlns:p14="http://schemas.microsoft.com/office/powerpoint/2010/main" val="399662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15877-F208-D287-9983-257B4AB1D1DE}"/>
              </a:ext>
            </a:extLst>
          </p:cNvPr>
          <p:cNvSpPr>
            <a:spLocks noGrp="1"/>
          </p:cNvSpPr>
          <p:nvPr>
            <p:ph type="title"/>
          </p:nvPr>
        </p:nvSpPr>
        <p:spPr>
          <a:xfrm>
            <a:off x="2231136" y="523613"/>
            <a:ext cx="7729728" cy="1188720"/>
          </a:xfrm>
        </p:spPr>
        <p:txBody>
          <a:bodyPr/>
          <a:lstStyle/>
          <a:p>
            <a:r>
              <a:rPr lang="fr-FR" dirty="0"/>
              <a:t>Approche nouvelle par </a:t>
            </a:r>
            <a:r>
              <a:rPr lang="fr-FR" dirty="0" err="1"/>
              <a:t>Dataset</a:t>
            </a:r>
            <a:r>
              <a:rPr lang="fr-FR" dirty="0"/>
              <a:t> sans data augmentation</a:t>
            </a:r>
          </a:p>
        </p:txBody>
      </p:sp>
      <p:sp>
        <p:nvSpPr>
          <p:cNvPr id="3" name="Espace réservé du contenu 2">
            <a:extLst>
              <a:ext uri="{FF2B5EF4-FFF2-40B4-BE49-F238E27FC236}">
                <a16:creationId xmlns:a16="http://schemas.microsoft.com/office/drawing/2014/main" id="{3F43BFAC-ADAC-A1F2-608C-4F639E1CABD8}"/>
              </a:ext>
            </a:extLst>
          </p:cNvPr>
          <p:cNvSpPr>
            <a:spLocks noGrp="1"/>
          </p:cNvSpPr>
          <p:nvPr>
            <p:ph idx="1"/>
          </p:nvPr>
        </p:nvSpPr>
        <p:spPr>
          <a:xfrm>
            <a:off x="8991599" y="2676144"/>
            <a:ext cx="3200401" cy="3101983"/>
          </a:xfrm>
        </p:spPr>
        <p:txBody>
          <a:bodyPr>
            <a:normAutofit/>
          </a:bodyPr>
          <a:lstStyle/>
          <a:p>
            <a:pPr marL="0" indent="0">
              <a:buNone/>
            </a:pPr>
            <a:endParaRPr lang="fr-FR" dirty="0"/>
          </a:p>
          <a:p>
            <a:endParaRPr lang="fr-FR" dirty="0"/>
          </a:p>
          <a:p>
            <a:pPr marL="0" indent="0">
              <a:buNone/>
            </a:pPr>
            <a:r>
              <a:rPr lang="fr-FR" b="1" dirty="0"/>
              <a:t>Sur apprentissage </a:t>
            </a:r>
            <a:r>
              <a:rPr lang="fr-FR" dirty="0"/>
              <a:t>:</a:t>
            </a:r>
          </a:p>
          <a:p>
            <a:r>
              <a:rPr lang="fr-FR" dirty="0"/>
              <a:t>Grosse différence entre la perte d’entrainement et de test</a:t>
            </a:r>
          </a:p>
          <a:p>
            <a:r>
              <a:rPr lang="fr-FR" dirty="0"/>
              <a:t>Grosse différence entre le score de précision d’entrainement et de test</a:t>
            </a:r>
          </a:p>
          <a:p>
            <a:endParaRPr lang="fr-FR" dirty="0"/>
          </a:p>
        </p:txBody>
      </p:sp>
      <p:sp>
        <p:nvSpPr>
          <p:cNvPr id="4" name="Espace réservé du numéro de diapositive 3">
            <a:extLst>
              <a:ext uri="{FF2B5EF4-FFF2-40B4-BE49-F238E27FC236}">
                <a16:creationId xmlns:a16="http://schemas.microsoft.com/office/drawing/2014/main" id="{B41CA94E-BABB-D49A-48FF-106D534B9DFA}"/>
              </a:ext>
            </a:extLst>
          </p:cNvPr>
          <p:cNvSpPr>
            <a:spLocks noGrp="1"/>
          </p:cNvSpPr>
          <p:nvPr>
            <p:ph type="sldNum" sz="quarter" idx="12"/>
          </p:nvPr>
        </p:nvSpPr>
        <p:spPr/>
        <p:txBody>
          <a:bodyPr/>
          <a:lstStyle/>
          <a:p>
            <a:fld id="{8A7A6979-0714-4377-B894-6BE4C2D6E202}" type="slidenum">
              <a:rPr lang="en-US" smtClean="0"/>
              <a:pPr/>
              <a:t>22</a:t>
            </a:fld>
            <a:endParaRPr lang="en-US" dirty="0"/>
          </a:p>
        </p:txBody>
      </p:sp>
      <p:pic>
        <p:nvPicPr>
          <p:cNvPr id="6" name="Image 5">
            <a:extLst>
              <a:ext uri="{FF2B5EF4-FFF2-40B4-BE49-F238E27FC236}">
                <a16:creationId xmlns:a16="http://schemas.microsoft.com/office/drawing/2014/main" id="{1AE34376-4558-EA08-A107-BC56A110C086}"/>
              </a:ext>
            </a:extLst>
          </p:cNvPr>
          <p:cNvPicPr>
            <a:picLocks noChangeAspect="1"/>
          </p:cNvPicPr>
          <p:nvPr/>
        </p:nvPicPr>
        <p:blipFill>
          <a:blip r:embed="rId2"/>
          <a:stretch>
            <a:fillRect/>
          </a:stretch>
        </p:blipFill>
        <p:spPr>
          <a:xfrm>
            <a:off x="1067318" y="2040119"/>
            <a:ext cx="7751064" cy="4177801"/>
          </a:xfrm>
          <a:prstGeom prst="rect">
            <a:avLst/>
          </a:prstGeom>
        </p:spPr>
      </p:pic>
    </p:spTree>
    <p:extLst>
      <p:ext uri="{BB962C8B-B14F-4D97-AF65-F5344CB8AC3E}">
        <p14:creationId xmlns:p14="http://schemas.microsoft.com/office/powerpoint/2010/main" val="142360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22C211-BF0D-DE61-081D-4113A08E7018}"/>
              </a:ext>
            </a:extLst>
          </p:cNvPr>
          <p:cNvSpPr>
            <a:spLocks noGrp="1"/>
          </p:cNvSpPr>
          <p:nvPr>
            <p:ph type="title"/>
          </p:nvPr>
        </p:nvSpPr>
        <p:spPr>
          <a:xfrm>
            <a:off x="2231136" y="523613"/>
            <a:ext cx="7729728" cy="1188720"/>
          </a:xfrm>
        </p:spPr>
        <p:txBody>
          <a:bodyPr>
            <a:normAutofit fontScale="90000"/>
          </a:bodyPr>
          <a:lstStyle/>
          <a:p>
            <a:r>
              <a:rPr lang="fr-FR" dirty="0"/>
              <a:t>Approche nouvelle par </a:t>
            </a:r>
            <a:r>
              <a:rPr lang="fr-FR" dirty="0" err="1"/>
              <a:t>Dataset</a:t>
            </a:r>
            <a:r>
              <a:rPr lang="fr-FR" dirty="0"/>
              <a:t> avec data augmentation intégrée au modèle</a:t>
            </a:r>
          </a:p>
        </p:txBody>
      </p:sp>
      <p:sp>
        <p:nvSpPr>
          <p:cNvPr id="4" name="Espace réservé du numéro de diapositive 3">
            <a:extLst>
              <a:ext uri="{FF2B5EF4-FFF2-40B4-BE49-F238E27FC236}">
                <a16:creationId xmlns:a16="http://schemas.microsoft.com/office/drawing/2014/main" id="{ABD5377A-5B4B-5B65-BEBC-7688FF69DA5C}"/>
              </a:ext>
            </a:extLst>
          </p:cNvPr>
          <p:cNvSpPr>
            <a:spLocks noGrp="1"/>
          </p:cNvSpPr>
          <p:nvPr>
            <p:ph type="sldNum" sz="quarter" idx="12"/>
          </p:nvPr>
        </p:nvSpPr>
        <p:spPr/>
        <p:txBody>
          <a:bodyPr/>
          <a:lstStyle/>
          <a:p>
            <a:fld id="{8A7A6979-0714-4377-B894-6BE4C2D6E202}" type="slidenum">
              <a:rPr lang="en-US" smtClean="0"/>
              <a:pPr/>
              <a:t>23</a:t>
            </a:fld>
            <a:endParaRPr lang="en-US" dirty="0"/>
          </a:p>
        </p:txBody>
      </p:sp>
      <p:pic>
        <p:nvPicPr>
          <p:cNvPr id="5" name="Image 4">
            <a:extLst>
              <a:ext uri="{FF2B5EF4-FFF2-40B4-BE49-F238E27FC236}">
                <a16:creationId xmlns:a16="http://schemas.microsoft.com/office/drawing/2014/main" id="{2F541442-13DF-E690-65FC-D121EE896BB1}"/>
              </a:ext>
            </a:extLst>
          </p:cNvPr>
          <p:cNvPicPr>
            <a:picLocks noChangeAspect="1"/>
          </p:cNvPicPr>
          <p:nvPr/>
        </p:nvPicPr>
        <p:blipFill>
          <a:blip r:embed="rId2"/>
          <a:stretch>
            <a:fillRect/>
          </a:stretch>
        </p:blipFill>
        <p:spPr>
          <a:xfrm>
            <a:off x="794479" y="3429000"/>
            <a:ext cx="4344884" cy="2655207"/>
          </a:xfrm>
          <a:prstGeom prst="rect">
            <a:avLst/>
          </a:prstGeom>
        </p:spPr>
      </p:pic>
      <p:sp>
        <p:nvSpPr>
          <p:cNvPr id="7" name="ZoneTexte 6">
            <a:extLst>
              <a:ext uri="{FF2B5EF4-FFF2-40B4-BE49-F238E27FC236}">
                <a16:creationId xmlns:a16="http://schemas.microsoft.com/office/drawing/2014/main" id="{EEBB5303-5893-8545-989A-228BE8A2BA8D}"/>
              </a:ext>
            </a:extLst>
          </p:cNvPr>
          <p:cNvSpPr txBox="1"/>
          <p:nvPr/>
        </p:nvSpPr>
        <p:spPr>
          <a:xfrm>
            <a:off x="794479" y="2405797"/>
            <a:ext cx="4448847" cy="646331"/>
          </a:xfrm>
          <a:prstGeom prst="rect">
            <a:avLst/>
          </a:prstGeom>
          <a:noFill/>
        </p:spPr>
        <p:txBody>
          <a:bodyPr wrap="none" rtlCol="0">
            <a:spAutoFit/>
          </a:bodyPr>
          <a:lstStyle/>
          <a:p>
            <a:pPr marL="285750" indent="-285750">
              <a:buClr>
                <a:schemeClr val="accent2"/>
              </a:buClr>
              <a:buFont typeface="Wingdings" pitchFamily="2" charset="2"/>
              <a:buChar char="Ø"/>
            </a:pPr>
            <a:r>
              <a:rPr lang="fr-FR" dirty="0"/>
              <a:t>Sur apprentissage bien diminué</a:t>
            </a:r>
          </a:p>
          <a:p>
            <a:pPr marL="285750" indent="-285750">
              <a:buClr>
                <a:schemeClr val="accent2"/>
              </a:buClr>
              <a:buFont typeface="Wingdings" pitchFamily="2" charset="2"/>
              <a:buChar char="Ø"/>
            </a:pPr>
            <a:r>
              <a:rPr lang="fr-FR" dirty="0"/>
              <a:t>Meilleur score que sans data augmentation</a:t>
            </a:r>
          </a:p>
        </p:txBody>
      </p:sp>
      <p:pic>
        <p:nvPicPr>
          <p:cNvPr id="8" name="Image 7">
            <a:extLst>
              <a:ext uri="{FF2B5EF4-FFF2-40B4-BE49-F238E27FC236}">
                <a16:creationId xmlns:a16="http://schemas.microsoft.com/office/drawing/2014/main" id="{C0FC47F7-613C-3192-F8FF-71C81C783E10}"/>
              </a:ext>
            </a:extLst>
          </p:cNvPr>
          <p:cNvPicPr>
            <a:picLocks noChangeAspect="1"/>
          </p:cNvPicPr>
          <p:nvPr/>
        </p:nvPicPr>
        <p:blipFill>
          <a:blip r:embed="rId3"/>
          <a:stretch>
            <a:fillRect/>
          </a:stretch>
        </p:blipFill>
        <p:spPr>
          <a:xfrm>
            <a:off x="5575209" y="2133601"/>
            <a:ext cx="6421214" cy="3416300"/>
          </a:xfrm>
          <a:prstGeom prst="rect">
            <a:avLst/>
          </a:prstGeom>
        </p:spPr>
      </p:pic>
    </p:spTree>
    <p:extLst>
      <p:ext uri="{BB962C8B-B14F-4D97-AF65-F5344CB8AC3E}">
        <p14:creationId xmlns:p14="http://schemas.microsoft.com/office/powerpoint/2010/main" val="361801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03DCA-C0F8-0D56-B670-79BEC8CFD764}"/>
              </a:ext>
            </a:extLst>
          </p:cNvPr>
          <p:cNvSpPr>
            <a:spLocks noGrp="1"/>
          </p:cNvSpPr>
          <p:nvPr>
            <p:ph type="title"/>
          </p:nvPr>
        </p:nvSpPr>
        <p:spPr>
          <a:xfrm>
            <a:off x="2231136" y="142875"/>
            <a:ext cx="7729728" cy="1188720"/>
          </a:xfrm>
        </p:spPr>
        <p:txBody>
          <a:bodyPr/>
          <a:lstStyle/>
          <a:p>
            <a:r>
              <a:rPr lang="fr-FR" dirty="0"/>
              <a:t>synthèse comparative des différents modèles </a:t>
            </a:r>
          </a:p>
        </p:txBody>
      </p:sp>
      <p:sp>
        <p:nvSpPr>
          <p:cNvPr id="3" name="Espace réservé du contenu 2">
            <a:extLst>
              <a:ext uri="{FF2B5EF4-FFF2-40B4-BE49-F238E27FC236}">
                <a16:creationId xmlns:a16="http://schemas.microsoft.com/office/drawing/2014/main" id="{AF5B1ACA-8C23-B547-5593-66A0E8B2D716}"/>
              </a:ext>
            </a:extLst>
          </p:cNvPr>
          <p:cNvSpPr>
            <a:spLocks noGrp="1"/>
          </p:cNvSpPr>
          <p:nvPr>
            <p:ph idx="1"/>
          </p:nvPr>
        </p:nvSpPr>
        <p:spPr>
          <a:xfrm>
            <a:off x="765814" y="3821308"/>
            <a:ext cx="10327058" cy="2762372"/>
          </a:xfrm>
        </p:spPr>
        <p:txBody>
          <a:bodyPr>
            <a:noAutofit/>
          </a:bodyPr>
          <a:lstStyle/>
          <a:p>
            <a:r>
              <a:rPr lang="fr-FR" sz="1600" dirty="0">
                <a:latin typeface="Arial" panose="020B0604020202020204" pitchFamily="34" charset="0"/>
                <a:cs typeface="Arial" panose="020B0604020202020204" pitchFamily="34" charset="0"/>
              </a:rPr>
              <a:t>Approche 1 :  meilleur score de précision mais il y a un surapprentissage</a:t>
            </a:r>
          </a:p>
          <a:p>
            <a:r>
              <a:rPr lang="fr-FR" sz="1600" dirty="0">
                <a:latin typeface="Arial" panose="020B0604020202020204" pitchFamily="34" charset="0"/>
                <a:cs typeface="Arial" panose="020B0604020202020204" pitchFamily="34" charset="0"/>
              </a:rPr>
              <a:t>Approche 2 : moins bon score de précision et encore du surapprentissage</a:t>
            </a:r>
          </a:p>
          <a:p>
            <a:pPr lvl="1">
              <a:buFont typeface="Wingdings" pitchFamily="2" charset="2"/>
              <a:buChar char="Ø"/>
            </a:pPr>
            <a:r>
              <a:rPr lang="fr-FR" dirty="0">
                <a:latin typeface="Arial" panose="020B0604020202020204" pitchFamily="34" charset="0"/>
                <a:cs typeface="Arial" panose="020B0604020202020204" pitchFamily="34" charset="0"/>
              </a:rPr>
              <a:t>Les 2 premières approches sont dépréciées donc on ne les choisira pas.</a:t>
            </a:r>
          </a:p>
          <a:p>
            <a:r>
              <a:rPr lang="fr-FR" sz="1600" dirty="0">
                <a:latin typeface="Arial" panose="020B0604020202020204" pitchFamily="34" charset="0"/>
                <a:cs typeface="Arial" panose="020B0604020202020204" pitchFamily="34" charset="0"/>
              </a:rPr>
              <a:t>Approche 3 : surapprentissage mais les scores de précisions sont très bons</a:t>
            </a:r>
          </a:p>
          <a:p>
            <a:r>
              <a:rPr lang="fr-FR" sz="1600" dirty="0">
                <a:latin typeface="Arial" panose="020B0604020202020204" pitchFamily="34" charset="0"/>
                <a:cs typeface="Arial" panose="020B0604020202020204" pitchFamily="34" charset="0"/>
              </a:rPr>
              <a:t>Approche 4 : bons scores de précisions et beaucoup moins de surapprentissage pour ce modèle mais le temps nécessaire pour l'entrainement du modèle est plus élevé mais reste raisonnable</a:t>
            </a:r>
          </a:p>
          <a:p>
            <a:pPr lvl="1">
              <a:buFont typeface="Wingdings" pitchFamily="2" charset="2"/>
              <a:buChar char="Ø"/>
            </a:pPr>
            <a:r>
              <a:rPr lang="fr-FR" dirty="0">
                <a:solidFill>
                  <a:srgbClr val="271A38"/>
                </a:solidFill>
                <a:effectLst/>
                <a:latin typeface="Arial" panose="020B0604020202020204" pitchFamily="34" charset="0"/>
                <a:ea typeface="Calibri" panose="020F0502020204030204" pitchFamily="34" charset="0"/>
                <a:cs typeface="Arial" panose="020B0604020202020204" pitchFamily="34" charset="0"/>
              </a:rPr>
              <a:t>le modèle le plus performant pour la problématique métier</a:t>
            </a:r>
            <a:r>
              <a:rPr lang="fr-FR" dirty="0">
                <a:effectLst/>
                <a:latin typeface="Arial" panose="020B0604020202020204" pitchFamily="34" charset="0"/>
                <a:cs typeface="Arial" panose="020B0604020202020204" pitchFamily="34" charset="0"/>
              </a:rPr>
              <a:t> </a:t>
            </a:r>
            <a:r>
              <a:rPr lang="fr-FR" b="1" dirty="0">
                <a:effectLst/>
                <a:latin typeface="Arial" panose="020B0604020202020204" pitchFamily="34" charset="0"/>
                <a:cs typeface="Arial" panose="020B0604020202020204" pitchFamily="34" charset="0"/>
              </a:rPr>
              <a:t>est </a:t>
            </a:r>
            <a:r>
              <a:rPr lang="fr-FR" b="1" dirty="0">
                <a:latin typeface="Arial" panose="020B0604020202020204" pitchFamily="34" charset="0"/>
                <a:cs typeface="Arial" panose="020B0604020202020204" pitchFamily="34" charset="0"/>
              </a:rPr>
              <a:t>l'approche par </a:t>
            </a:r>
            <a:r>
              <a:rPr lang="fr-FR" b="1" dirty="0" err="1">
                <a:latin typeface="Arial" panose="020B0604020202020204" pitchFamily="34" charset="0"/>
                <a:cs typeface="Arial" panose="020B0604020202020204" pitchFamily="34" charset="0"/>
              </a:rPr>
              <a:t>Dataset</a:t>
            </a:r>
            <a:r>
              <a:rPr lang="fr-FR" b="1" dirty="0">
                <a:latin typeface="Arial" panose="020B0604020202020204" pitchFamily="34" charset="0"/>
                <a:cs typeface="Arial" panose="020B0604020202020204" pitchFamily="34" charset="0"/>
              </a:rPr>
              <a:t> avec data augmentation intégrée au modèle.</a:t>
            </a:r>
          </a:p>
        </p:txBody>
      </p:sp>
      <p:sp>
        <p:nvSpPr>
          <p:cNvPr id="4" name="Espace réservé du numéro de diapositive 3">
            <a:extLst>
              <a:ext uri="{FF2B5EF4-FFF2-40B4-BE49-F238E27FC236}">
                <a16:creationId xmlns:a16="http://schemas.microsoft.com/office/drawing/2014/main" id="{84829FF8-3F29-EB22-C515-876DE7812F1B}"/>
              </a:ext>
            </a:extLst>
          </p:cNvPr>
          <p:cNvSpPr>
            <a:spLocks noGrp="1"/>
          </p:cNvSpPr>
          <p:nvPr>
            <p:ph type="sldNum" sz="quarter" idx="12"/>
          </p:nvPr>
        </p:nvSpPr>
        <p:spPr/>
        <p:txBody>
          <a:bodyPr/>
          <a:lstStyle/>
          <a:p>
            <a:fld id="{8A7A6979-0714-4377-B894-6BE4C2D6E202}" type="slidenum">
              <a:rPr lang="en-US" smtClean="0"/>
              <a:pPr/>
              <a:t>24</a:t>
            </a:fld>
            <a:endParaRPr lang="en-US" dirty="0"/>
          </a:p>
        </p:txBody>
      </p:sp>
      <p:pic>
        <p:nvPicPr>
          <p:cNvPr id="6" name="Image 5">
            <a:extLst>
              <a:ext uri="{FF2B5EF4-FFF2-40B4-BE49-F238E27FC236}">
                <a16:creationId xmlns:a16="http://schemas.microsoft.com/office/drawing/2014/main" id="{7A14A674-EF5D-933C-F11B-1F21CAFEE32D}"/>
              </a:ext>
            </a:extLst>
          </p:cNvPr>
          <p:cNvPicPr>
            <a:picLocks noChangeAspect="1"/>
          </p:cNvPicPr>
          <p:nvPr/>
        </p:nvPicPr>
        <p:blipFill>
          <a:blip r:embed="rId2"/>
          <a:stretch>
            <a:fillRect/>
          </a:stretch>
        </p:blipFill>
        <p:spPr>
          <a:xfrm>
            <a:off x="916885" y="1615500"/>
            <a:ext cx="10024917" cy="1990847"/>
          </a:xfrm>
          <a:prstGeom prst="rect">
            <a:avLst/>
          </a:prstGeom>
        </p:spPr>
      </p:pic>
    </p:spTree>
    <p:extLst>
      <p:ext uri="{BB962C8B-B14F-4D97-AF65-F5344CB8AC3E}">
        <p14:creationId xmlns:p14="http://schemas.microsoft.com/office/powerpoint/2010/main" val="239921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6790D0-7EE6-51FA-B780-0EA1ED450AE1}"/>
              </a:ext>
            </a:extLst>
          </p:cNvPr>
          <p:cNvSpPr>
            <a:spLocks noGrp="1"/>
          </p:cNvSpPr>
          <p:nvPr>
            <p:ph type="title"/>
          </p:nvPr>
        </p:nvSpPr>
        <p:spPr>
          <a:xfrm>
            <a:off x="2231136" y="523613"/>
            <a:ext cx="7729728" cy="1188720"/>
          </a:xfrm>
        </p:spPr>
        <p:txBody>
          <a:bodyPr>
            <a:normAutofit/>
          </a:bodyPr>
          <a:lstStyle/>
          <a:p>
            <a:r>
              <a:rPr lang="fr-FR" dirty="0">
                <a:latin typeface="Arial" panose="020B0604020202020204" pitchFamily="34" charset="0"/>
                <a:cs typeface="Arial" panose="020B0604020202020204" pitchFamily="34" charset="0"/>
              </a:rPr>
              <a:t>techniques d’Optimisation des hyperparamètres</a:t>
            </a:r>
          </a:p>
        </p:txBody>
      </p:sp>
      <p:sp>
        <p:nvSpPr>
          <p:cNvPr id="3" name="Espace réservé du contenu 2">
            <a:extLst>
              <a:ext uri="{FF2B5EF4-FFF2-40B4-BE49-F238E27FC236}">
                <a16:creationId xmlns:a16="http://schemas.microsoft.com/office/drawing/2014/main" id="{C5893D62-9CAF-B1A5-CC10-E9FB69834FA2}"/>
              </a:ext>
            </a:extLst>
          </p:cNvPr>
          <p:cNvSpPr>
            <a:spLocks noGrp="1"/>
          </p:cNvSpPr>
          <p:nvPr>
            <p:ph idx="1"/>
          </p:nvPr>
        </p:nvSpPr>
        <p:spPr>
          <a:xfrm>
            <a:off x="1067318" y="2041520"/>
            <a:ext cx="5362057" cy="4659318"/>
          </a:xfrm>
        </p:spPr>
        <p:txBody>
          <a:bodyPr>
            <a:noAutofit/>
          </a:bodyPr>
          <a:lstStyle/>
          <a:p>
            <a:pPr marL="0" indent="0">
              <a:buNone/>
            </a:pPr>
            <a:r>
              <a:rPr lang="fr-FR" dirty="0">
                <a:solidFill>
                  <a:schemeClr val="tx1"/>
                </a:solidFill>
                <a:effectLst/>
                <a:latin typeface="Arial" panose="020B0604020202020204" pitchFamily="34" charset="0"/>
                <a:cs typeface="Arial" panose="020B0604020202020204" pitchFamily="34" charset="0"/>
              </a:rPr>
              <a:t>Techniques d’optimisations : </a:t>
            </a:r>
          </a:p>
          <a:p>
            <a:r>
              <a:rPr lang="fr-FR" b="1" dirty="0">
                <a:solidFill>
                  <a:schemeClr val="tx1"/>
                </a:solidFill>
                <a:effectLst/>
                <a:latin typeface="Arial" panose="020B0604020202020204" pitchFamily="34" charset="0"/>
                <a:cs typeface="Arial" panose="020B0604020202020204" pitchFamily="34" charset="0"/>
              </a:rPr>
              <a:t>Data Augmentation</a:t>
            </a:r>
          </a:p>
          <a:p>
            <a:pPr marL="0" indent="0">
              <a:buNone/>
            </a:pPr>
            <a:r>
              <a:rPr lang="fr-FR" dirty="0">
                <a:solidFill>
                  <a:schemeClr val="tx1"/>
                </a:solidFill>
                <a:effectLst/>
                <a:latin typeface="Arial" panose="020B0604020202020204" pitchFamily="34" charset="0"/>
                <a:cs typeface="Arial" panose="020B0604020202020204" pitchFamily="34" charset="0"/>
              </a:rPr>
              <a:t>Améliore la précision et réduit le sur apprentissage</a:t>
            </a:r>
            <a:endParaRPr lang="fr-FR" dirty="0">
              <a:solidFill>
                <a:schemeClr val="tx1"/>
              </a:solidFill>
              <a:latin typeface="Arial" panose="020B0604020202020204" pitchFamily="34" charset="0"/>
              <a:cs typeface="Arial" panose="020B0604020202020204" pitchFamily="34" charset="0"/>
            </a:endParaRPr>
          </a:p>
          <a:p>
            <a:r>
              <a:rPr lang="fr-FR" b="1" dirty="0">
                <a:solidFill>
                  <a:schemeClr val="tx1"/>
                </a:solidFill>
                <a:effectLst/>
                <a:latin typeface="Arial" panose="020B0604020202020204" pitchFamily="34" charset="0"/>
                <a:cs typeface="Arial" panose="020B0604020202020204" pitchFamily="34" charset="0"/>
              </a:rPr>
              <a:t>Transfer Learning</a:t>
            </a:r>
          </a:p>
          <a:p>
            <a:pPr marL="0" indent="0">
              <a:buNone/>
            </a:pPr>
            <a:r>
              <a:rPr lang="fr-FR" dirty="0">
                <a:solidFill>
                  <a:schemeClr val="tx1"/>
                </a:solidFill>
                <a:latin typeface="Arial" panose="020B0604020202020204" pitchFamily="34" charset="0"/>
                <a:cs typeface="Arial" panose="020B0604020202020204" pitchFamily="34" charset="0"/>
              </a:rPr>
              <a:t>Améliore la précision des CNN en exploitant les connaissances acquises par le modèle pré-entraîné.</a:t>
            </a:r>
          </a:p>
          <a:p>
            <a:r>
              <a:rPr lang="fr-FR" b="1" dirty="0">
                <a:solidFill>
                  <a:schemeClr val="tx1"/>
                </a:solidFill>
                <a:effectLst/>
                <a:latin typeface="Arial" panose="020B0604020202020204" pitchFamily="34" charset="0"/>
                <a:cs typeface="Arial" panose="020B0604020202020204" pitchFamily="34" charset="0"/>
              </a:rPr>
              <a:t>Réglage des hyperparamètres</a:t>
            </a:r>
          </a:p>
          <a:p>
            <a:pPr marL="0" indent="0">
              <a:buNone/>
            </a:pPr>
            <a:r>
              <a:rPr lang="fr-FR" dirty="0">
                <a:solidFill>
                  <a:schemeClr val="tx1"/>
                </a:solidFill>
                <a:effectLst/>
                <a:latin typeface="Arial" panose="020B0604020202020204" pitchFamily="34" charset="0"/>
                <a:cs typeface="Arial" panose="020B0604020202020204" pitchFamily="34" charset="0"/>
              </a:rPr>
              <a:t>Consiste à trouver les valeurs optimales des hyperparamètres : </a:t>
            </a:r>
            <a:r>
              <a:rPr lang="fr-FR" dirty="0" err="1">
                <a:solidFill>
                  <a:schemeClr val="tx1"/>
                </a:solidFill>
                <a:effectLst/>
                <a:latin typeface="Arial" panose="020B0604020202020204" pitchFamily="34" charset="0"/>
                <a:cs typeface="Arial" panose="020B0604020202020204" pitchFamily="34" charset="0"/>
              </a:rPr>
              <a:t>learning</a:t>
            </a:r>
            <a:r>
              <a:rPr lang="fr-FR" dirty="0">
                <a:solidFill>
                  <a:schemeClr val="tx1"/>
                </a:solidFill>
                <a:effectLst/>
                <a:latin typeface="Arial" panose="020B0604020202020204" pitchFamily="34" charset="0"/>
                <a:cs typeface="Arial" panose="020B0604020202020204" pitchFamily="34" charset="0"/>
              </a:rPr>
              <a:t> rate, batch size (le nombre d’instance d’entrainement par lot</a:t>
            </a:r>
            <a:r>
              <a:rPr lang="fr-FR" b="0" i="0" dirty="0">
                <a:solidFill>
                  <a:schemeClr val="tx1"/>
                </a:solidFill>
                <a:effectLst/>
                <a:latin typeface="Arial" panose="020B0604020202020204" pitchFamily="34" charset="0"/>
                <a:cs typeface="Arial" panose="020B0604020202020204" pitchFamily="34" charset="0"/>
              </a:rPr>
              <a:t>)</a:t>
            </a:r>
            <a:r>
              <a:rPr lang="fr-FR" dirty="0">
                <a:solidFill>
                  <a:schemeClr val="tx1"/>
                </a:solidFill>
                <a:effectLst/>
                <a:latin typeface="Arial" panose="020B0604020202020204" pitchFamily="34" charset="0"/>
                <a:cs typeface="Arial" panose="020B0604020202020204" pitchFamily="34" charset="0"/>
              </a:rPr>
              <a:t>, </a:t>
            </a:r>
            <a:r>
              <a:rPr lang="fr-FR" dirty="0" err="1">
                <a:solidFill>
                  <a:schemeClr val="tx1"/>
                </a:solidFill>
                <a:effectLst/>
                <a:latin typeface="Arial" panose="020B0604020202020204" pitchFamily="34" charset="0"/>
                <a:cs typeface="Arial" panose="020B0604020202020204" pitchFamily="34" charset="0"/>
              </a:rPr>
              <a:t>number</a:t>
            </a:r>
            <a:r>
              <a:rPr lang="fr-FR" dirty="0">
                <a:solidFill>
                  <a:schemeClr val="tx1"/>
                </a:solidFill>
                <a:effectLst/>
                <a:latin typeface="Arial" panose="020B0604020202020204" pitchFamily="34" charset="0"/>
                <a:cs typeface="Arial" panose="020B0604020202020204" pitchFamily="34" charset="0"/>
              </a:rPr>
              <a:t> of </a:t>
            </a:r>
            <a:r>
              <a:rPr lang="fr-FR" dirty="0" err="1">
                <a:solidFill>
                  <a:schemeClr val="tx1"/>
                </a:solidFill>
                <a:effectLst/>
                <a:latin typeface="Arial" panose="020B0604020202020204" pitchFamily="34" charset="0"/>
                <a:cs typeface="Arial" panose="020B0604020202020204" pitchFamily="34" charset="0"/>
              </a:rPr>
              <a:t>epochs</a:t>
            </a:r>
            <a:r>
              <a:rPr lang="fr-FR" dirty="0">
                <a:solidFill>
                  <a:schemeClr val="tx1"/>
                </a:solidFill>
                <a:effectLst/>
                <a:latin typeface="Arial" panose="020B0604020202020204" pitchFamily="34" charset="0"/>
                <a:cs typeface="Arial" panose="020B0604020202020204" pitchFamily="34" charset="0"/>
              </a:rPr>
              <a:t> (</a:t>
            </a:r>
            <a:r>
              <a:rPr lang="fr-FR" dirty="0">
                <a:solidFill>
                  <a:schemeClr val="tx1"/>
                </a:solidFill>
                <a:latin typeface="Arial" panose="020B0604020202020204" pitchFamily="34" charset="0"/>
                <a:cs typeface="Arial" panose="020B0604020202020204" pitchFamily="34" charset="0"/>
              </a:rPr>
              <a:t>le nombre de fois que le modèle voit l'ensemble des données), la fonction de perte…</a:t>
            </a:r>
            <a:endParaRPr lang="fr-FR" dirty="0">
              <a:solidFill>
                <a:schemeClr val="tx1"/>
              </a:solidFill>
              <a:effectLst/>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55EAD2D1-D426-90CD-20F7-DE46E7F31D10}"/>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
        <p:nvSpPr>
          <p:cNvPr id="17" name="ZoneTexte 16">
            <a:extLst>
              <a:ext uri="{FF2B5EF4-FFF2-40B4-BE49-F238E27FC236}">
                <a16:creationId xmlns:a16="http://schemas.microsoft.com/office/drawing/2014/main" id="{E79F62E9-2599-2EDD-7702-1470658C0743}"/>
              </a:ext>
            </a:extLst>
          </p:cNvPr>
          <p:cNvSpPr txBox="1"/>
          <p:nvPr/>
        </p:nvSpPr>
        <p:spPr>
          <a:xfrm>
            <a:off x="6986587" y="2041520"/>
            <a:ext cx="5050630" cy="3970318"/>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Application :</a:t>
            </a:r>
          </a:p>
          <a:p>
            <a:endParaRPr lang="fr-FR" dirty="0">
              <a:latin typeface="Arial" panose="020B0604020202020204" pitchFamily="34" charset="0"/>
              <a:cs typeface="Arial" panose="020B0604020202020204" pitchFamily="34" charset="0"/>
            </a:endParaRPr>
          </a:p>
          <a:p>
            <a:pPr marL="285750" indent="-285750">
              <a:buClr>
                <a:schemeClr val="accent2"/>
              </a:buClr>
              <a:buFont typeface="Arial" panose="020B0604020202020204" pitchFamily="34" charset="0"/>
              <a:buChar char="•"/>
            </a:pPr>
            <a:r>
              <a:rPr lang="fr-FR" b="1" dirty="0">
                <a:latin typeface="Arial" panose="020B0604020202020204" pitchFamily="34" charset="0"/>
                <a:cs typeface="Arial" panose="020B0604020202020204" pitchFamily="34" charset="0"/>
              </a:rPr>
              <a:t>Le nombre d’</a:t>
            </a:r>
            <a:r>
              <a:rPr lang="fr-FR" b="1" dirty="0" err="1">
                <a:latin typeface="Arial" panose="020B0604020202020204" pitchFamily="34" charset="0"/>
                <a:cs typeface="Arial" panose="020B0604020202020204" pitchFamily="34" charset="0"/>
              </a:rPr>
              <a:t>epoch</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Les meilleurs scores sont déjà obtenu après plus ou moins 10 </a:t>
            </a:r>
            <a:r>
              <a:rPr lang="fr-FR" dirty="0" err="1">
                <a:latin typeface="Arial" panose="020B0604020202020204" pitchFamily="34" charset="0"/>
                <a:cs typeface="Arial" panose="020B0604020202020204" pitchFamily="34" charset="0"/>
              </a:rPr>
              <a:t>epochs</a:t>
            </a:r>
            <a:r>
              <a:rPr lang="fr-FR" dirty="0">
                <a:latin typeface="Arial" panose="020B0604020202020204" pitchFamily="34" charset="0"/>
                <a:cs typeface="Arial" panose="020B0604020202020204" pitchFamily="34" charset="0"/>
              </a:rPr>
              <a:t> donc pas besoin d’augmenter le nombre d’</a:t>
            </a:r>
            <a:r>
              <a:rPr lang="fr-FR" dirty="0" err="1">
                <a:latin typeface="Arial" panose="020B0604020202020204" pitchFamily="34" charset="0"/>
                <a:cs typeface="Arial" panose="020B0604020202020204" pitchFamily="34" charset="0"/>
              </a:rPr>
              <a:t>epochs</a:t>
            </a:r>
            <a:r>
              <a:rPr lang="fr-FR" dirty="0">
                <a:latin typeface="Arial" panose="020B0604020202020204" pitchFamily="34" charset="0"/>
                <a:cs typeface="Arial" panose="020B0604020202020204" pitchFamily="34" charset="0"/>
              </a:rPr>
              <a:t> et utilisation d’</a:t>
            </a:r>
            <a:r>
              <a:rPr lang="fr-FR" dirty="0" err="1">
                <a:latin typeface="Arial" panose="020B0604020202020204" pitchFamily="34" charset="0"/>
                <a:cs typeface="Arial" panose="020B0604020202020204" pitchFamily="34" charset="0"/>
              </a:rPr>
              <a:t>Early</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Stopping</a:t>
            </a:r>
            <a:endParaRPr lang="fr-FR" dirty="0">
              <a:latin typeface="Arial" panose="020B0604020202020204" pitchFamily="34" charset="0"/>
              <a:cs typeface="Arial" panose="020B0604020202020204" pitchFamily="34" charset="0"/>
            </a:endParaRPr>
          </a:p>
          <a:p>
            <a:pPr marL="285750" indent="-285750">
              <a:buClr>
                <a:schemeClr val="accent2"/>
              </a:buClr>
              <a:buFont typeface="Arial" panose="020B0604020202020204" pitchFamily="34" charset="0"/>
              <a:buChar char="•"/>
            </a:pPr>
            <a:r>
              <a:rPr lang="fr-FR" dirty="0">
                <a:latin typeface="Arial" panose="020B0604020202020204" pitchFamily="34" charset="0"/>
                <a:cs typeface="Arial" panose="020B0604020202020204" pitchFamily="34" charset="0"/>
              </a:rPr>
              <a:t>Essais d’optimisation du </a:t>
            </a:r>
            <a:r>
              <a:rPr lang="fr-FR" b="1" dirty="0">
                <a:latin typeface="Arial" panose="020B0604020202020204" pitchFamily="34" charset="0"/>
                <a:cs typeface="Arial" panose="020B0604020202020204" pitchFamily="34" charset="0"/>
              </a:rPr>
              <a:t>batch size</a:t>
            </a:r>
          </a:p>
          <a:p>
            <a:pPr marL="285750" indent="-285750">
              <a:buClr>
                <a:schemeClr val="accent2"/>
              </a:buClr>
              <a:buFont typeface="Arial" panose="020B0604020202020204" pitchFamily="34" charset="0"/>
              <a:buChar char="•"/>
            </a:pPr>
            <a:r>
              <a:rPr lang="fr-FR" dirty="0">
                <a:latin typeface="Arial" panose="020B0604020202020204" pitchFamily="34" charset="0"/>
                <a:cs typeface="Arial" panose="020B0604020202020204" pitchFamily="34" charset="0"/>
              </a:rPr>
              <a:t>La fonction de perte (</a:t>
            </a:r>
            <a:r>
              <a:rPr lang="fr-FR" b="1" dirty="0" err="1">
                <a:latin typeface="Arial" panose="020B0604020202020204" pitchFamily="34" charset="0"/>
                <a:cs typeface="Arial" panose="020B0604020202020204" pitchFamily="34" charset="0"/>
              </a:rPr>
              <a:t>loss</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function</a:t>
            </a:r>
            <a:r>
              <a:rPr lang="fr-FR" dirty="0">
                <a:latin typeface="Arial" panose="020B0604020202020204" pitchFamily="34" charset="0"/>
                <a:cs typeface="Arial" panose="020B0604020202020204" pitchFamily="34" charset="0"/>
              </a:rPr>
              <a:t>) optimale est celle de l’entropie croisée car on est dans un problème de classification multi-classes</a:t>
            </a:r>
          </a:p>
          <a:p>
            <a:pPr marL="285750" indent="-285750">
              <a:buFont typeface="Arial" panose="020B0604020202020204" pitchFamily="34" charset="0"/>
              <a:buChar char="•"/>
            </a:pPr>
            <a:endParaRPr lang="fr-FR"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693489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05BA5-BD41-71D4-F4D1-4C6F850B0F8A}"/>
              </a:ext>
            </a:extLst>
          </p:cNvPr>
          <p:cNvSpPr>
            <a:spLocks noGrp="1"/>
          </p:cNvSpPr>
          <p:nvPr>
            <p:ph type="title"/>
          </p:nvPr>
        </p:nvSpPr>
        <p:spPr>
          <a:xfrm>
            <a:off x="2444948" y="281148"/>
            <a:ext cx="7729728" cy="1188720"/>
          </a:xfrm>
        </p:spPr>
        <p:txBody>
          <a:bodyPr/>
          <a:lstStyle/>
          <a:p>
            <a:r>
              <a:rPr lang="fr-FR" dirty="0"/>
              <a:t>ESSAI D’optimisation du batch size</a:t>
            </a:r>
          </a:p>
        </p:txBody>
      </p:sp>
      <p:sp>
        <p:nvSpPr>
          <p:cNvPr id="4" name="Espace réservé du numéro de diapositive 3">
            <a:extLst>
              <a:ext uri="{FF2B5EF4-FFF2-40B4-BE49-F238E27FC236}">
                <a16:creationId xmlns:a16="http://schemas.microsoft.com/office/drawing/2014/main" id="{44307B3F-A049-E39B-C040-9D920274C07A}"/>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
        <p:nvSpPr>
          <p:cNvPr id="10" name="ZoneTexte 9">
            <a:extLst>
              <a:ext uri="{FF2B5EF4-FFF2-40B4-BE49-F238E27FC236}">
                <a16:creationId xmlns:a16="http://schemas.microsoft.com/office/drawing/2014/main" id="{8EDA7235-2AE7-84E8-4DC7-EEC4BD377E82}"/>
              </a:ext>
            </a:extLst>
          </p:cNvPr>
          <p:cNvSpPr txBox="1"/>
          <p:nvPr/>
        </p:nvSpPr>
        <p:spPr>
          <a:xfrm>
            <a:off x="485775" y="4586325"/>
            <a:ext cx="1503297" cy="369332"/>
          </a:xfrm>
          <a:prstGeom prst="rect">
            <a:avLst/>
          </a:prstGeom>
          <a:noFill/>
        </p:spPr>
        <p:txBody>
          <a:bodyPr wrap="none" rtlCol="0">
            <a:spAutoFit/>
          </a:bodyPr>
          <a:lstStyle/>
          <a:p>
            <a:r>
              <a:rPr lang="fr-FR" dirty="0"/>
              <a:t>Batch size : 32</a:t>
            </a:r>
          </a:p>
        </p:txBody>
      </p:sp>
      <p:sp>
        <p:nvSpPr>
          <p:cNvPr id="11" name="ZoneTexte 10">
            <a:extLst>
              <a:ext uri="{FF2B5EF4-FFF2-40B4-BE49-F238E27FC236}">
                <a16:creationId xmlns:a16="http://schemas.microsoft.com/office/drawing/2014/main" id="{074A8C00-8658-EEF6-992F-378BDDAE568C}"/>
              </a:ext>
            </a:extLst>
          </p:cNvPr>
          <p:cNvSpPr txBox="1"/>
          <p:nvPr/>
        </p:nvSpPr>
        <p:spPr>
          <a:xfrm>
            <a:off x="6535803" y="4602294"/>
            <a:ext cx="1503297" cy="369332"/>
          </a:xfrm>
          <a:prstGeom prst="rect">
            <a:avLst/>
          </a:prstGeom>
          <a:noFill/>
        </p:spPr>
        <p:txBody>
          <a:bodyPr wrap="none" rtlCol="0">
            <a:spAutoFit/>
          </a:bodyPr>
          <a:lstStyle/>
          <a:p>
            <a:r>
              <a:rPr lang="fr-FR" dirty="0"/>
              <a:t>Batch size : 64</a:t>
            </a:r>
          </a:p>
        </p:txBody>
      </p:sp>
      <p:sp>
        <p:nvSpPr>
          <p:cNvPr id="15" name="ZoneTexte 14">
            <a:extLst>
              <a:ext uri="{FF2B5EF4-FFF2-40B4-BE49-F238E27FC236}">
                <a16:creationId xmlns:a16="http://schemas.microsoft.com/office/drawing/2014/main" id="{F9E94E4B-D346-468D-416C-729CCD75CF15}"/>
              </a:ext>
            </a:extLst>
          </p:cNvPr>
          <p:cNvSpPr txBox="1"/>
          <p:nvPr/>
        </p:nvSpPr>
        <p:spPr>
          <a:xfrm>
            <a:off x="485775" y="5253792"/>
            <a:ext cx="3161473" cy="1200329"/>
          </a:xfrm>
          <a:prstGeom prst="rect">
            <a:avLst/>
          </a:prstGeom>
          <a:noFill/>
        </p:spPr>
        <p:txBody>
          <a:bodyPr wrap="square" rtlCol="0">
            <a:spAutoFit/>
          </a:bodyPr>
          <a:lstStyle/>
          <a:p>
            <a:r>
              <a:rPr lang="fr-FR" dirty="0"/>
              <a:t>Pas de changement au niveau du score ou de la perte mais division par 2 du temps d’entrainement</a:t>
            </a:r>
          </a:p>
        </p:txBody>
      </p:sp>
      <p:pic>
        <p:nvPicPr>
          <p:cNvPr id="16" name="Image 15">
            <a:extLst>
              <a:ext uri="{FF2B5EF4-FFF2-40B4-BE49-F238E27FC236}">
                <a16:creationId xmlns:a16="http://schemas.microsoft.com/office/drawing/2014/main" id="{BCB700D1-2088-E308-D7B5-C1FD5FE82C69}"/>
              </a:ext>
            </a:extLst>
          </p:cNvPr>
          <p:cNvPicPr>
            <a:picLocks noChangeAspect="1"/>
          </p:cNvPicPr>
          <p:nvPr/>
        </p:nvPicPr>
        <p:blipFill>
          <a:blip r:embed="rId2"/>
          <a:stretch>
            <a:fillRect/>
          </a:stretch>
        </p:blipFill>
        <p:spPr>
          <a:xfrm>
            <a:off x="4152900" y="5102658"/>
            <a:ext cx="7772400" cy="853210"/>
          </a:xfrm>
          <a:prstGeom prst="rect">
            <a:avLst/>
          </a:prstGeom>
        </p:spPr>
      </p:pic>
      <p:pic>
        <p:nvPicPr>
          <p:cNvPr id="17" name="Image 16">
            <a:extLst>
              <a:ext uri="{FF2B5EF4-FFF2-40B4-BE49-F238E27FC236}">
                <a16:creationId xmlns:a16="http://schemas.microsoft.com/office/drawing/2014/main" id="{E495EA63-5E68-B8D2-F0C5-DFE1B85BDCFE}"/>
              </a:ext>
            </a:extLst>
          </p:cNvPr>
          <p:cNvPicPr>
            <a:picLocks noChangeAspect="1"/>
          </p:cNvPicPr>
          <p:nvPr/>
        </p:nvPicPr>
        <p:blipFill>
          <a:blip r:embed="rId3"/>
          <a:stretch>
            <a:fillRect/>
          </a:stretch>
        </p:blipFill>
        <p:spPr>
          <a:xfrm>
            <a:off x="6376597" y="1668297"/>
            <a:ext cx="5574264" cy="2830778"/>
          </a:xfrm>
          <a:prstGeom prst="rect">
            <a:avLst/>
          </a:prstGeom>
        </p:spPr>
      </p:pic>
      <p:pic>
        <p:nvPicPr>
          <p:cNvPr id="18" name="Image 17">
            <a:extLst>
              <a:ext uri="{FF2B5EF4-FFF2-40B4-BE49-F238E27FC236}">
                <a16:creationId xmlns:a16="http://schemas.microsoft.com/office/drawing/2014/main" id="{FBBA5EC9-115C-39FF-84DA-EE300BB72399}"/>
              </a:ext>
            </a:extLst>
          </p:cNvPr>
          <p:cNvPicPr>
            <a:picLocks noChangeAspect="1"/>
          </p:cNvPicPr>
          <p:nvPr/>
        </p:nvPicPr>
        <p:blipFill>
          <a:blip r:embed="rId4"/>
          <a:stretch>
            <a:fillRect/>
          </a:stretch>
        </p:blipFill>
        <p:spPr>
          <a:xfrm>
            <a:off x="241139" y="1672868"/>
            <a:ext cx="5573877" cy="2830778"/>
          </a:xfrm>
          <a:prstGeom prst="rect">
            <a:avLst/>
          </a:prstGeom>
        </p:spPr>
      </p:pic>
    </p:spTree>
    <p:extLst>
      <p:ext uri="{BB962C8B-B14F-4D97-AF65-F5344CB8AC3E}">
        <p14:creationId xmlns:p14="http://schemas.microsoft.com/office/powerpoint/2010/main" val="348363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C5D1A-225D-59F2-25FF-B29375FA66A7}"/>
              </a:ext>
            </a:extLst>
          </p:cNvPr>
          <p:cNvSpPr>
            <a:spLocks noGrp="1"/>
          </p:cNvSpPr>
          <p:nvPr>
            <p:ph type="title"/>
          </p:nvPr>
        </p:nvSpPr>
        <p:spPr>
          <a:xfrm>
            <a:off x="2515949" y="413222"/>
            <a:ext cx="7729728" cy="1188720"/>
          </a:xfrm>
        </p:spPr>
        <p:txBody>
          <a:bodyPr>
            <a:normAutofit/>
          </a:bodyPr>
          <a:lstStyle/>
          <a:p>
            <a:r>
              <a:rPr lang="fr-FR" dirty="0"/>
              <a:t>Test d’une API de collecte de données de change </a:t>
            </a:r>
          </a:p>
        </p:txBody>
      </p:sp>
      <p:sp>
        <p:nvSpPr>
          <p:cNvPr id="3" name="Espace réservé du contenu 2">
            <a:extLst>
              <a:ext uri="{FF2B5EF4-FFF2-40B4-BE49-F238E27FC236}">
                <a16:creationId xmlns:a16="http://schemas.microsoft.com/office/drawing/2014/main" id="{192A2CB5-A0F2-F5B0-DE71-FB87A596E17B}"/>
              </a:ext>
            </a:extLst>
          </p:cNvPr>
          <p:cNvSpPr>
            <a:spLocks noGrp="1"/>
          </p:cNvSpPr>
          <p:nvPr>
            <p:ph idx="1"/>
          </p:nvPr>
        </p:nvSpPr>
        <p:spPr>
          <a:xfrm>
            <a:off x="379951" y="2314875"/>
            <a:ext cx="5870947" cy="3920825"/>
          </a:xfrm>
        </p:spPr>
        <p:txBody>
          <a:bodyPr>
            <a:normAutofit/>
          </a:bodyPr>
          <a:lstStyle/>
          <a:p>
            <a:pPr marL="0" indent="0">
              <a:buNone/>
            </a:pPr>
            <a:r>
              <a:rPr lang="fr-FR" dirty="0">
                <a:latin typeface="Arial" panose="020B0604020202020204" pitchFamily="34" charset="0"/>
                <a:cs typeface="Arial" panose="020B0604020202020204" pitchFamily="34" charset="0"/>
              </a:rPr>
              <a:t>Une </a:t>
            </a:r>
            <a:r>
              <a:rPr lang="fr-FR" b="1" dirty="0">
                <a:latin typeface="Arial" panose="020B0604020202020204" pitchFamily="34" charset="0"/>
                <a:cs typeface="Arial" panose="020B0604020202020204" pitchFamily="34" charset="0"/>
              </a:rPr>
              <a:t>API</a:t>
            </a:r>
            <a:r>
              <a:rPr lang="fr-FR" dirty="0">
                <a:latin typeface="Arial" panose="020B0604020202020204" pitchFamily="34" charset="0"/>
                <a:cs typeface="Arial" panose="020B0604020202020204" pitchFamily="34" charset="0"/>
              </a:rPr>
              <a:t> est une interface entre une base de données et l'utilisateur qui permet via des requêtes de récupérer les données qui nous intéressent </a:t>
            </a:r>
          </a:p>
          <a:p>
            <a:pPr marL="0" indent="0">
              <a:buNone/>
            </a:pPr>
            <a:r>
              <a:rPr lang="fr-FR" dirty="0">
                <a:latin typeface="Arial" panose="020B0604020202020204" pitchFamily="34" charset="0"/>
                <a:cs typeface="Arial" panose="020B0604020202020204" pitchFamily="34" charset="0"/>
              </a:rPr>
              <a:t>Utilisation de </a:t>
            </a:r>
            <a:r>
              <a:rPr lang="fr-FR" b="1" dirty="0" err="1">
                <a:latin typeface="Arial" panose="020B0604020202020204" pitchFamily="34" charset="0"/>
                <a:cs typeface="Arial" panose="020B0604020202020204" pitchFamily="34" charset="0"/>
              </a:rPr>
              <a:t>RapidAI</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 création d’un compte avec la version gratuite </a:t>
            </a:r>
          </a:p>
          <a:p>
            <a:r>
              <a:rPr lang="fr-FR" dirty="0">
                <a:latin typeface="Arial" panose="020B0604020202020204" pitchFamily="34" charset="0"/>
                <a:cs typeface="Arial" panose="020B0604020202020204" pitchFamily="34" charset="0"/>
              </a:rPr>
              <a:t>récupération des lignes de codes disponibles en filtrant sur "</a:t>
            </a:r>
            <a:r>
              <a:rPr lang="fr-FR" dirty="0" err="1">
                <a:latin typeface="Arial" panose="020B0604020202020204" pitchFamily="34" charset="0"/>
                <a:cs typeface="Arial" panose="020B0604020202020204" pitchFamily="34" charset="0"/>
              </a:rPr>
              <a:t>ingr</a:t>
            </a:r>
            <a:r>
              <a:rPr lang="fr-FR" dirty="0">
                <a:latin typeface="Arial" panose="020B0604020202020204" pitchFamily="34" charset="0"/>
                <a:cs typeface="Arial" panose="020B0604020202020204" pitchFamily="34" charset="0"/>
              </a:rPr>
              <a:t>" = champagne pour ne récupérer que les produits contenant le mot "champagne »</a:t>
            </a:r>
          </a:p>
          <a:p>
            <a:r>
              <a:rPr lang="fr-FR" dirty="0">
                <a:latin typeface="Arial" panose="020B0604020202020204" pitchFamily="34" charset="0"/>
                <a:cs typeface="Arial" panose="020B0604020202020204" pitchFamily="34" charset="0"/>
              </a:rPr>
              <a:t>extraction des 10 premiers produits avec pour chaque produit les données suivantes : </a:t>
            </a:r>
            <a:r>
              <a:rPr lang="fr-FR" dirty="0" err="1">
                <a:latin typeface="Arial" panose="020B0604020202020204" pitchFamily="34" charset="0"/>
                <a:cs typeface="Arial" panose="020B0604020202020204" pitchFamily="34" charset="0"/>
              </a:rPr>
              <a:t>foodId</a:t>
            </a:r>
            <a:r>
              <a:rPr lang="fr-FR" dirty="0">
                <a:latin typeface="Arial" panose="020B0604020202020204" pitchFamily="34" charset="0"/>
                <a:cs typeface="Arial" panose="020B0604020202020204" pitchFamily="34" charset="0"/>
              </a:rPr>
              <a:t>, label, </a:t>
            </a:r>
            <a:r>
              <a:rPr lang="fr-FR" dirty="0" err="1">
                <a:latin typeface="Arial" panose="020B0604020202020204" pitchFamily="34" charset="0"/>
                <a:cs typeface="Arial" panose="020B0604020202020204" pitchFamily="34" charset="0"/>
              </a:rPr>
              <a:t>category</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foodContentsLabel</a:t>
            </a:r>
            <a:r>
              <a:rPr lang="fr-FR" dirty="0">
                <a:latin typeface="Arial" panose="020B0604020202020204" pitchFamily="34" charset="0"/>
                <a:cs typeface="Arial" panose="020B0604020202020204" pitchFamily="34" charset="0"/>
              </a:rPr>
              <a:t>, image</a:t>
            </a:r>
          </a:p>
        </p:txBody>
      </p:sp>
      <p:sp>
        <p:nvSpPr>
          <p:cNvPr id="4" name="Espace réservé du numéro de diapositive 3">
            <a:extLst>
              <a:ext uri="{FF2B5EF4-FFF2-40B4-BE49-F238E27FC236}">
                <a16:creationId xmlns:a16="http://schemas.microsoft.com/office/drawing/2014/main" id="{BCB6DC7B-FD9B-8BAB-B78C-B35F45B17BA6}"/>
              </a:ext>
            </a:extLst>
          </p:cNvPr>
          <p:cNvSpPr>
            <a:spLocks noGrp="1"/>
          </p:cNvSpPr>
          <p:nvPr>
            <p:ph type="sldNum" sz="quarter" idx="12"/>
          </p:nvPr>
        </p:nvSpPr>
        <p:spPr>
          <a:xfrm>
            <a:off x="11641610" y="6235700"/>
            <a:ext cx="340878" cy="347980"/>
          </a:xfrm>
        </p:spPr>
        <p:txBody>
          <a:bodyPr/>
          <a:lstStyle/>
          <a:p>
            <a:fld id="{8A7A6979-0714-4377-B894-6BE4C2D6E202}" type="slidenum">
              <a:rPr lang="en-US" smtClean="0"/>
              <a:pPr/>
              <a:t>27</a:t>
            </a:fld>
            <a:endParaRPr lang="en-US" dirty="0"/>
          </a:p>
        </p:txBody>
      </p:sp>
      <p:pic>
        <p:nvPicPr>
          <p:cNvPr id="9" name="Image 8">
            <a:extLst>
              <a:ext uri="{FF2B5EF4-FFF2-40B4-BE49-F238E27FC236}">
                <a16:creationId xmlns:a16="http://schemas.microsoft.com/office/drawing/2014/main" id="{3CFF291D-FC2A-07BE-931A-4CEB2C115F48}"/>
              </a:ext>
            </a:extLst>
          </p:cNvPr>
          <p:cNvPicPr>
            <a:picLocks noChangeAspect="1"/>
          </p:cNvPicPr>
          <p:nvPr/>
        </p:nvPicPr>
        <p:blipFill>
          <a:blip r:embed="rId2"/>
          <a:stretch>
            <a:fillRect/>
          </a:stretch>
        </p:blipFill>
        <p:spPr>
          <a:xfrm>
            <a:off x="6369364" y="2051364"/>
            <a:ext cx="5822636" cy="1680246"/>
          </a:xfrm>
          <a:prstGeom prst="rect">
            <a:avLst/>
          </a:prstGeom>
        </p:spPr>
      </p:pic>
      <p:pic>
        <p:nvPicPr>
          <p:cNvPr id="10" name="Image 9">
            <a:extLst>
              <a:ext uri="{FF2B5EF4-FFF2-40B4-BE49-F238E27FC236}">
                <a16:creationId xmlns:a16="http://schemas.microsoft.com/office/drawing/2014/main" id="{BFCF823F-8C38-9E3F-A4F2-6F902F812109}"/>
              </a:ext>
            </a:extLst>
          </p:cNvPr>
          <p:cNvPicPr>
            <a:picLocks noChangeAspect="1"/>
          </p:cNvPicPr>
          <p:nvPr/>
        </p:nvPicPr>
        <p:blipFill rotWithShape="1">
          <a:blip r:embed="rId3"/>
          <a:srcRect b="28372"/>
          <a:stretch/>
        </p:blipFill>
        <p:spPr>
          <a:xfrm>
            <a:off x="6977382" y="3860002"/>
            <a:ext cx="4116079" cy="2723678"/>
          </a:xfrm>
          <a:prstGeom prst="rect">
            <a:avLst/>
          </a:prstGeom>
        </p:spPr>
      </p:pic>
    </p:spTree>
    <p:extLst>
      <p:ext uri="{BB962C8B-B14F-4D97-AF65-F5344CB8AC3E}">
        <p14:creationId xmlns:p14="http://schemas.microsoft.com/office/powerpoint/2010/main" val="2787110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FF8A1-C355-26AA-7FAB-98DE9954A65F}"/>
              </a:ext>
            </a:extLst>
          </p:cNvPr>
          <p:cNvSpPr>
            <a:spLocks noGrp="1"/>
          </p:cNvSpPr>
          <p:nvPr>
            <p:ph type="title"/>
          </p:nvPr>
        </p:nvSpPr>
        <p:spPr>
          <a:xfrm>
            <a:off x="2252471" y="398531"/>
            <a:ext cx="7729728" cy="1188720"/>
          </a:xfrm>
        </p:spPr>
        <p:txBody>
          <a:bodyPr/>
          <a:lstStyle/>
          <a:p>
            <a:r>
              <a:rPr lang="fr-FR" dirty="0" err="1"/>
              <a:t>dataframe</a:t>
            </a:r>
            <a:r>
              <a:rPr lang="fr-FR" dirty="0"/>
              <a:t> extrait</a:t>
            </a:r>
          </a:p>
        </p:txBody>
      </p:sp>
      <p:sp>
        <p:nvSpPr>
          <p:cNvPr id="4" name="Espace réservé du numéro de diapositive 3">
            <a:extLst>
              <a:ext uri="{FF2B5EF4-FFF2-40B4-BE49-F238E27FC236}">
                <a16:creationId xmlns:a16="http://schemas.microsoft.com/office/drawing/2014/main" id="{4BEFAA7E-6FA3-9056-2E9E-4F7F983BEA35}"/>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5" name="Image 4">
            <a:extLst>
              <a:ext uri="{FF2B5EF4-FFF2-40B4-BE49-F238E27FC236}">
                <a16:creationId xmlns:a16="http://schemas.microsoft.com/office/drawing/2014/main" id="{02E8C778-93C8-8F7F-772E-D93BB61EC3DC}"/>
              </a:ext>
            </a:extLst>
          </p:cNvPr>
          <p:cNvPicPr>
            <a:picLocks noChangeAspect="1"/>
          </p:cNvPicPr>
          <p:nvPr/>
        </p:nvPicPr>
        <p:blipFill>
          <a:blip r:embed="rId2"/>
          <a:stretch>
            <a:fillRect/>
          </a:stretch>
        </p:blipFill>
        <p:spPr>
          <a:xfrm>
            <a:off x="215929" y="1832620"/>
            <a:ext cx="6346371" cy="4751060"/>
          </a:xfrm>
          <a:prstGeom prst="rect">
            <a:avLst/>
          </a:prstGeom>
        </p:spPr>
      </p:pic>
      <p:sp>
        <p:nvSpPr>
          <p:cNvPr id="6" name="Espace réservé du contenu 5">
            <a:extLst>
              <a:ext uri="{FF2B5EF4-FFF2-40B4-BE49-F238E27FC236}">
                <a16:creationId xmlns:a16="http://schemas.microsoft.com/office/drawing/2014/main" id="{362C8336-A3AA-2C24-244C-4ECC2B8952D4}"/>
              </a:ext>
            </a:extLst>
          </p:cNvPr>
          <p:cNvSpPr txBox="1">
            <a:spLocks noGrp="1"/>
          </p:cNvSpPr>
          <p:nvPr>
            <p:ph idx="1"/>
          </p:nvPr>
        </p:nvSpPr>
        <p:spPr>
          <a:xfrm>
            <a:off x="6682222" y="1832620"/>
            <a:ext cx="5629700" cy="4611519"/>
          </a:xfrm>
          <a:prstGeom prst="rect">
            <a:avLst/>
          </a:prstGeom>
          <a:noFill/>
        </p:spPr>
        <p:txBody>
          <a:bodyPr wrap="square">
            <a:spAutoFit/>
          </a:bodyPr>
          <a:lstStyle/>
          <a:p>
            <a:pPr marL="0" indent="0">
              <a:buNone/>
            </a:pPr>
            <a:r>
              <a:rPr lang="fr-FR" sz="1400" dirty="0">
                <a:latin typeface="Arial" panose="020B0604020202020204" pitchFamily="34" charset="0"/>
                <a:cs typeface="Arial" panose="020B0604020202020204" pitchFamily="34" charset="0"/>
              </a:rPr>
              <a:t>Les 5 grands principes des règles de protection des données personnelles (RGPD) à respecter :</a:t>
            </a:r>
          </a:p>
          <a:p>
            <a:r>
              <a:rPr lang="fr-FR" sz="1400" b="1" dirty="0">
                <a:latin typeface="Arial" panose="020B0604020202020204" pitchFamily="34" charset="0"/>
                <a:cs typeface="Arial" panose="020B0604020202020204" pitchFamily="34" charset="0"/>
              </a:rPr>
              <a:t>Le principe de finalité : </a:t>
            </a:r>
            <a:r>
              <a:rPr lang="fr-FR" sz="1400" dirty="0">
                <a:latin typeface="Arial" panose="020B0604020202020204" pitchFamily="34" charset="0"/>
                <a:cs typeface="Arial" panose="020B0604020202020204" pitchFamily="34" charset="0"/>
              </a:rPr>
              <a:t>le responsable d'un fichier ne peut enregistrer et utiliser des informations sur des personnes physiques que dans un but bien précis, légal et légitime ;</a:t>
            </a:r>
          </a:p>
          <a:p>
            <a:r>
              <a:rPr lang="fr-FR" sz="1400" b="1" dirty="0">
                <a:latin typeface="Arial" panose="020B0604020202020204" pitchFamily="34" charset="0"/>
                <a:cs typeface="Arial" panose="020B0604020202020204" pitchFamily="34" charset="0"/>
              </a:rPr>
              <a:t>Le principe de proportionnalité et de pertinence </a:t>
            </a:r>
            <a:r>
              <a:rPr lang="fr-FR" sz="1400" dirty="0">
                <a:latin typeface="Arial" panose="020B0604020202020204" pitchFamily="34" charset="0"/>
                <a:cs typeface="Arial" panose="020B0604020202020204" pitchFamily="34" charset="0"/>
              </a:rPr>
              <a:t>: les informations enregistrées doivent être pertinentes et strictement nécessaires au regard de la finalité du fichier ;</a:t>
            </a:r>
          </a:p>
          <a:p>
            <a:r>
              <a:rPr lang="fr-FR" sz="1400" b="1" dirty="0">
                <a:latin typeface="Arial" panose="020B0604020202020204" pitchFamily="34" charset="0"/>
                <a:cs typeface="Arial" panose="020B0604020202020204" pitchFamily="34" charset="0"/>
              </a:rPr>
              <a:t>Le principe d'une durée de conservation limitée </a:t>
            </a:r>
            <a:r>
              <a:rPr lang="fr-FR" sz="1400" dirty="0">
                <a:latin typeface="Arial" panose="020B0604020202020204" pitchFamily="34" charset="0"/>
                <a:cs typeface="Arial" panose="020B0604020202020204" pitchFamily="34" charset="0"/>
              </a:rPr>
              <a:t>: il n'est pas possible de conserver des informations sur des personnes physiques dans un fichier pour une durée indéfinie. Une durée de conservation précise doit être fixée, en fonction du type d'information enregistrée et de la finalité du fichier ;</a:t>
            </a:r>
          </a:p>
          <a:p>
            <a:r>
              <a:rPr lang="fr-FR" sz="1400" b="1" dirty="0">
                <a:latin typeface="Arial" panose="020B0604020202020204" pitchFamily="34" charset="0"/>
                <a:cs typeface="Arial" panose="020B0604020202020204" pitchFamily="34" charset="0"/>
              </a:rPr>
              <a:t>Le principe de sécurité et de confidentialité : </a:t>
            </a:r>
            <a:r>
              <a:rPr lang="fr-FR" sz="1400" dirty="0">
                <a:latin typeface="Arial" panose="020B0604020202020204" pitchFamily="34" charset="0"/>
                <a:cs typeface="Arial" panose="020B0604020202020204" pitchFamily="34" charset="0"/>
              </a:rPr>
              <a:t>le responsable du fichier doit garantir la sécurité des informations qu'il détient. Il doit en particulier veiller à ce que seules les personnes autorisées aient accès à ces informations ;</a:t>
            </a:r>
          </a:p>
          <a:p>
            <a:r>
              <a:rPr lang="fr-FR" sz="1400" b="1" dirty="0">
                <a:latin typeface="Arial" panose="020B0604020202020204" pitchFamily="34" charset="0"/>
                <a:cs typeface="Arial" panose="020B0604020202020204" pitchFamily="34" charset="0"/>
              </a:rPr>
              <a:t>Les droits des personnes</a:t>
            </a:r>
            <a:r>
              <a:rPr lang="fr-FR"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17889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3CF7E0-8D45-79A9-A87D-AA655869BAEA}"/>
              </a:ext>
            </a:extLst>
          </p:cNvPr>
          <p:cNvSpPr>
            <a:spLocks noGrp="1"/>
          </p:cNvSpPr>
          <p:nvPr>
            <p:ph type="title"/>
          </p:nvPr>
        </p:nvSpPr>
        <p:spPr>
          <a:xfrm>
            <a:off x="2488311" y="464629"/>
            <a:ext cx="7729728" cy="1188720"/>
          </a:xfrm>
        </p:spPr>
        <p:txBody>
          <a:bodyPr/>
          <a:lstStyle/>
          <a:p>
            <a:r>
              <a:rPr lang="fr-FR" dirty="0"/>
              <a:t>conclusion</a:t>
            </a:r>
          </a:p>
        </p:txBody>
      </p:sp>
      <p:sp>
        <p:nvSpPr>
          <p:cNvPr id="3" name="Espace réservé du contenu 2">
            <a:extLst>
              <a:ext uri="{FF2B5EF4-FFF2-40B4-BE49-F238E27FC236}">
                <a16:creationId xmlns:a16="http://schemas.microsoft.com/office/drawing/2014/main" id="{F9C4A1CC-07C0-6DF7-73A7-1A3F657F5332}"/>
              </a:ext>
            </a:extLst>
          </p:cNvPr>
          <p:cNvSpPr>
            <a:spLocks noGrp="1"/>
          </p:cNvSpPr>
          <p:nvPr>
            <p:ph idx="1"/>
          </p:nvPr>
        </p:nvSpPr>
        <p:spPr>
          <a:xfrm>
            <a:off x="1128713" y="1985963"/>
            <a:ext cx="9089326" cy="4414837"/>
          </a:xfrm>
        </p:spPr>
        <p:txBody>
          <a:bodyPr>
            <a:normAutofit lnSpcReduction="10000"/>
          </a:bodyPr>
          <a:lstStyle/>
          <a:p>
            <a:pPr marL="0" indent="0">
              <a:buNone/>
            </a:pPr>
            <a:r>
              <a:rPr lang="fr-FR" dirty="0">
                <a:latin typeface="Arial" panose="020B0604020202020204" pitchFamily="34" charset="0"/>
                <a:cs typeface="Arial" panose="020B0604020202020204" pitchFamily="34" charset="0"/>
              </a:rPr>
              <a:t>Possibilité de regrouper automatiquement des produits de même catégorie à partir de leurs :</a:t>
            </a:r>
          </a:p>
          <a:p>
            <a:pPr lvl="1"/>
            <a:r>
              <a:rPr lang="fr-FR" dirty="0">
                <a:latin typeface="Arial" panose="020B0604020202020204" pitchFamily="34" charset="0"/>
                <a:cs typeface="Arial" panose="020B0604020202020204" pitchFamily="34" charset="0"/>
              </a:rPr>
              <a:t>Images avec un modèle de </a:t>
            </a:r>
            <a:r>
              <a:rPr lang="fr-FR" b="1" dirty="0">
                <a:latin typeface="Arial" panose="020B0604020202020204" pitchFamily="34" charset="0"/>
                <a:cs typeface="Arial" panose="020B0604020202020204" pitchFamily="34" charset="0"/>
              </a:rPr>
              <a:t>CNN Transfer Learning </a:t>
            </a:r>
            <a:r>
              <a:rPr lang="fr-FR" dirty="0">
                <a:latin typeface="Arial" panose="020B0604020202020204" pitchFamily="34" charset="0"/>
                <a:cs typeface="Arial" panose="020B0604020202020204" pitchFamily="34" charset="0"/>
              </a:rPr>
              <a:t>avec data augmentation </a:t>
            </a:r>
          </a:p>
          <a:p>
            <a:pPr lvl="1"/>
            <a:r>
              <a:rPr lang="fr-FR" dirty="0">
                <a:latin typeface="Arial" panose="020B0604020202020204" pitchFamily="34" charset="0"/>
                <a:cs typeface="Arial" panose="020B0604020202020204" pitchFamily="34" charset="0"/>
              </a:rPr>
              <a:t>Descriptions des produits avec un modèle de type sentence </a:t>
            </a:r>
            <a:r>
              <a:rPr lang="fr-FR" dirty="0" err="1">
                <a:latin typeface="Arial" panose="020B0604020202020204" pitchFamily="34" charset="0"/>
                <a:cs typeface="Arial" panose="020B0604020202020204" pitchFamily="34" charset="0"/>
              </a:rPr>
              <a:t>embedding</a:t>
            </a:r>
            <a:r>
              <a:rPr lang="fr-FR" dirty="0">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USE </a:t>
            </a:r>
          </a:p>
          <a:p>
            <a:pPr>
              <a:buFont typeface="Wingdings" pitchFamily="2" charset="2"/>
              <a:buChar char="Ø"/>
            </a:pPr>
            <a:r>
              <a:rPr lang="fr-FR" dirty="0">
                <a:latin typeface="Arial" panose="020B0604020202020204" pitchFamily="34" charset="0"/>
                <a:cs typeface="Arial" panose="020B0604020202020204" pitchFamily="34" charset="0"/>
              </a:rPr>
              <a:t> </a:t>
            </a:r>
            <a:r>
              <a:rPr lang="fr-FR" sz="1700" dirty="0">
                <a:latin typeface="Arial" panose="020B0604020202020204" pitchFamily="34" charset="0"/>
                <a:cs typeface="Arial" panose="020B0604020202020204" pitchFamily="34" charset="0"/>
              </a:rPr>
              <a:t>Clusters assez bien distincts et caractérisés</a:t>
            </a:r>
          </a:p>
          <a:p>
            <a:pPr>
              <a:buFont typeface="Wingdings" pitchFamily="2" charset="2"/>
              <a:buChar char="Ø"/>
            </a:pPr>
            <a:r>
              <a:rPr lang="fr-FR" sz="1700" dirty="0">
                <a:latin typeface="Arial" panose="020B0604020202020204" pitchFamily="34" charset="0"/>
                <a:cs typeface="Arial" panose="020B0604020202020204" pitchFamily="34" charset="0"/>
              </a:rPr>
              <a:t> ARI Score correct à 0,5 </a:t>
            </a:r>
          </a:p>
          <a:p>
            <a:pPr marL="0" indent="0">
              <a:buNone/>
            </a:pPr>
            <a:r>
              <a:rPr lang="fr-FR" dirty="0">
                <a:latin typeface="Arial" panose="020B0604020202020204" pitchFamily="34" charset="0"/>
                <a:cs typeface="Arial" panose="020B0604020202020204" pitchFamily="34" charset="0"/>
              </a:rPr>
              <a:t>Possibilité de collecter des produits avec </a:t>
            </a:r>
            <a:r>
              <a:rPr lang="fr-FR" dirty="0" err="1">
                <a:latin typeface="Arial" panose="020B0604020202020204" pitchFamily="34" charset="0"/>
                <a:cs typeface="Arial" panose="020B0604020202020204" pitchFamily="34" charset="0"/>
              </a:rPr>
              <a:t>rapidAPI</a:t>
            </a:r>
            <a:r>
              <a:rPr lang="fr-FR" dirty="0">
                <a:latin typeface="Arial" panose="020B0604020202020204" pitchFamily="34" charset="0"/>
                <a:cs typeface="Arial" panose="020B0604020202020204" pitchFamily="34" charset="0"/>
              </a:rPr>
              <a:t> dans l’optique où l’entreprise élargirait sa gamme de produits</a:t>
            </a:r>
          </a:p>
          <a:p>
            <a:pPr marL="0" indent="0">
              <a:buNone/>
            </a:pPr>
            <a:r>
              <a:rPr lang="fr-FR" dirty="0">
                <a:latin typeface="Arial" panose="020B0604020202020204" pitchFamily="34" charset="0"/>
                <a:ea typeface="Yu Gothic Light" panose="020B0300000000000000" pitchFamily="34" charset="-128"/>
                <a:cs typeface="Arial" panose="020B0604020202020204" pitchFamily="34" charset="0"/>
              </a:rPr>
              <a:t>La faisabilité de la classification automatique peut être amenée à changer si :</a:t>
            </a:r>
          </a:p>
          <a:p>
            <a:pPr lvl="1"/>
            <a:r>
              <a:rPr lang="fr-FR" dirty="0">
                <a:latin typeface="Arial" panose="020B0604020202020204" pitchFamily="34" charset="0"/>
                <a:ea typeface="Yu Gothic Light" panose="020B0300000000000000" pitchFamily="34" charset="-128"/>
                <a:cs typeface="Arial" panose="020B0604020202020204" pitchFamily="34" charset="0"/>
              </a:rPr>
              <a:t>la qualité des descriptions ou des images changeait</a:t>
            </a:r>
          </a:p>
          <a:p>
            <a:pPr lvl="1"/>
            <a:r>
              <a:rPr lang="fr-FR" dirty="0">
                <a:latin typeface="Arial" panose="020B0604020202020204" pitchFamily="34" charset="0"/>
                <a:ea typeface="Yu Gothic Light" panose="020B0300000000000000" pitchFamily="34" charset="-128"/>
                <a:cs typeface="Arial" panose="020B0604020202020204" pitchFamily="34" charset="0"/>
              </a:rPr>
              <a:t>Le nombre de catégories des produits se multiplient</a:t>
            </a:r>
          </a:p>
          <a:p>
            <a:pPr>
              <a:buFont typeface="Wingdings" pitchFamily="2" charset="2"/>
              <a:buChar char="Ø"/>
            </a:pPr>
            <a:r>
              <a:rPr lang="fr-FR" sz="1700" dirty="0">
                <a:latin typeface="Arial" panose="020B0604020202020204" pitchFamily="34" charset="0"/>
                <a:ea typeface="Yu Gothic Light" panose="020B0300000000000000" pitchFamily="34" charset="-128"/>
                <a:cs typeface="Arial" panose="020B0604020202020204" pitchFamily="34" charset="0"/>
              </a:rPr>
              <a:t>Si les catégories ne sont pas amenées à évoluer, possibilité d’effectuer une classification supervisée à partir des 1050 articles disponibles</a:t>
            </a:r>
          </a:p>
          <a:p>
            <a:endParaRPr lang="fr-FR" sz="1700" dirty="0">
              <a:latin typeface="Arial" panose="020B0604020202020204" pitchFamily="34" charset="0"/>
              <a:ea typeface="Yu Gothic Light" panose="020B0300000000000000" pitchFamily="34" charset="-128"/>
              <a:cs typeface="Arial" panose="020B0604020202020204" pitchFamily="34" charset="0"/>
            </a:endParaRPr>
          </a:p>
          <a:p>
            <a:endParaRPr lang="fr-FR" dirty="0"/>
          </a:p>
          <a:p>
            <a:pPr marL="0" indent="0">
              <a:buNone/>
            </a:pPr>
            <a:endParaRPr lang="fr-FR" dirty="0"/>
          </a:p>
        </p:txBody>
      </p:sp>
      <p:sp>
        <p:nvSpPr>
          <p:cNvPr id="4" name="Espace réservé du numéro de diapositive 3">
            <a:extLst>
              <a:ext uri="{FF2B5EF4-FFF2-40B4-BE49-F238E27FC236}">
                <a16:creationId xmlns:a16="http://schemas.microsoft.com/office/drawing/2014/main" id="{C9EB8561-DF61-0F89-DB73-EE043106B1E6}"/>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148290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F689BF-3281-A38B-39B8-3802387A74EA}"/>
              </a:ext>
            </a:extLst>
          </p:cNvPr>
          <p:cNvSpPr>
            <a:spLocks noGrp="1"/>
          </p:cNvSpPr>
          <p:nvPr>
            <p:ph type="title"/>
          </p:nvPr>
        </p:nvSpPr>
        <p:spPr>
          <a:xfrm>
            <a:off x="4625788" y="302702"/>
            <a:ext cx="7110088" cy="1188720"/>
          </a:xfrm>
        </p:spPr>
        <p:txBody>
          <a:bodyPr/>
          <a:lstStyle/>
          <a:p>
            <a:r>
              <a:rPr lang="fr-FR" sz="2800" dirty="0"/>
              <a:t>Données </a:t>
            </a:r>
            <a:r>
              <a:rPr lang="fr-FR" sz="2800" dirty="0">
                <a:latin typeface="Arial" panose="020B0604020202020204" pitchFamily="34" charset="0"/>
                <a:cs typeface="Arial" panose="020B0604020202020204" pitchFamily="34" charset="0"/>
              </a:rPr>
              <a:t>disponibles</a:t>
            </a:r>
            <a:endParaRPr lang="fr-FR" dirty="0"/>
          </a:p>
        </p:txBody>
      </p:sp>
      <p:sp>
        <p:nvSpPr>
          <p:cNvPr id="3" name="Espace réservé du contenu 2">
            <a:extLst>
              <a:ext uri="{FF2B5EF4-FFF2-40B4-BE49-F238E27FC236}">
                <a16:creationId xmlns:a16="http://schemas.microsoft.com/office/drawing/2014/main" id="{06E06EC7-25D2-CB6F-2CA0-7C30C30F2FB8}"/>
              </a:ext>
            </a:extLst>
          </p:cNvPr>
          <p:cNvSpPr>
            <a:spLocks noGrp="1"/>
          </p:cNvSpPr>
          <p:nvPr>
            <p:ph idx="1"/>
          </p:nvPr>
        </p:nvSpPr>
        <p:spPr>
          <a:xfrm>
            <a:off x="5441244" y="1727200"/>
            <a:ext cx="6294631" cy="4730044"/>
          </a:xfrm>
        </p:spPr>
        <p:txBody>
          <a:bodyPr>
            <a:normAutofit/>
          </a:bodyPr>
          <a:lstStyle/>
          <a:p>
            <a:pPr marL="0" indent="0">
              <a:buNone/>
            </a:pPr>
            <a:r>
              <a:rPr lang="fr-FR" dirty="0">
                <a:latin typeface="Arial" panose="020B0604020202020204" pitchFamily="34" charset="0"/>
                <a:cs typeface="Arial" panose="020B0604020202020204" pitchFamily="34" charset="0"/>
              </a:rPr>
              <a:t>Deux types de données :</a:t>
            </a:r>
          </a:p>
          <a:p>
            <a:r>
              <a:rPr lang="fr-FR" sz="1600" dirty="0">
                <a:latin typeface="Arial" panose="020B0604020202020204" pitchFamily="34" charset="0"/>
                <a:cs typeface="Arial" panose="020B0604020202020204" pitchFamily="34" charset="0"/>
              </a:rPr>
              <a:t>Visuelles : </a:t>
            </a:r>
            <a:r>
              <a:rPr lang="fr-FR" sz="1400" dirty="0">
                <a:latin typeface="Arial" panose="020B0604020202020204" pitchFamily="34" charset="0"/>
                <a:cs typeface="Arial" panose="020B0604020202020204" pitchFamily="34" charset="0"/>
              </a:rPr>
              <a:t>une base de données contenant une image par produit</a:t>
            </a:r>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Textuelles : </a:t>
            </a:r>
            <a:r>
              <a:rPr lang="fr-FR" sz="1400" dirty="0">
                <a:latin typeface="Arial" panose="020B0604020202020204" pitchFamily="34" charset="0"/>
                <a:cs typeface="Arial" panose="020B0604020202020204" pitchFamily="34" charset="0"/>
              </a:rPr>
              <a:t>un jeu de données sur 1050 produits avec 15 variables descriptives :</a:t>
            </a:r>
          </a:p>
          <a:p>
            <a:pPr lvl="1"/>
            <a:r>
              <a:rPr lang="fr-FR" sz="1400" b="1" dirty="0">
                <a:latin typeface="Arial" panose="020B0604020202020204" pitchFamily="34" charset="0"/>
                <a:cs typeface="Arial" panose="020B0604020202020204" pitchFamily="34" charset="0"/>
              </a:rPr>
              <a:t>Image : </a:t>
            </a:r>
            <a:r>
              <a:rPr lang="fr-FR" sz="1400" dirty="0">
                <a:latin typeface="Arial" panose="020B0604020202020204" pitchFamily="34" charset="0"/>
                <a:cs typeface="Arial" panose="020B0604020202020204" pitchFamily="34" charset="0"/>
              </a:rPr>
              <a:t>nom de l’image dans la base de données</a:t>
            </a:r>
          </a:p>
          <a:p>
            <a:pPr lvl="1"/>
            <a:r>
              <a:rPr lang="fr-FR" sz="1400" b="1" dirty="0" err="1">
                <a:latin typeface="Arial" panose="020B0604020202020204" pitchFamily="34" charset="0"/>
                <a:cs typeface="Arial" panose="020B0604020202020204" pitchFamily="34" charset="0"/>
              </a:rPr>
              <a:t>product_name</a:t>
            </a:r>
            <a:r>
              <a:rPr lang="fr-FR" sz="1400" b="1" dirty="0">
                <a:latin typeface="Arial" panose="020B0604020202020204" pitchFamily="34" charset="0"/>
                <a:cs typeface="Arial" panose="020B0604020202020204" pitchFamily="34" charset="0"/>
              </a:rPr>
              <a:t> : </a:t>
            </a:r>
            <a:r>
              <a:rPr lang="fr-FR" sz="1400" dirty="0">
                <a:latin typeface="Arial" panose="020B0604020202020204" pitchFamily="34" charset="0"/>
                <a:cs typeface="Arial" panose="020B0604020202020204" pitchFamily="34" charset="0"/>
              </a:rPr>
              <a:t>nom du produit en anglais </a:t>
            </a:r>
          </a:p>
          <a:p>
            <a:pPr lvl="1"/>
            <a:r>
              <a:rPr lang="fr-FR" sz="1400" b="1" dirty="0" err="1">
                <a:latin typeface="Arial" panose="020B0604020202020204" pitchFamily="34" charset="0"/>
                <a:cs typeface="Arial" panose="020B0604020202020204" pitchFamily="34" charset="0"/>
              </a:rPr>
              <a:t>product_category_tree</a:t>
            </a:r>
            <a:r>
              <a:rPr lang="fr-FR" sz="1400" b="1" dirty="0">
                <a:latin typeface="Arial" panose="020B0604020202020204" pitchFamily="34" charset="0"/>
                <a:cs typeface="Arial" panose="020B0604020202020204" pitchFamily="34" charset="0"/>
              </a:rPr>
              <a:t>  </a:t>
            </a:r>
            <a:r>
              <a:rPr lang="fr-FR" sz="1400" dirty="0">
                <a:latin typeface="Arial" panose="020B0604020202020204" pitchFamily="34" charset="0"/>
                <a:cs typeface="Arial" panose="020B0604020202020204" pitchFamily="34" charset="0"/>
              </a:rPr>
              <a:t>: l’arborescence complète d’un article : 1er niveau de sous catégories = 7 catégories</a:t>
            </a:r>
          </a:p>
          <a:p>
            <a:pPr lvl="1"/>
            <a:r>
              <a:rPr lang="fr-FR" sz="1400" b="1" dirty="0">
                <a:latin typeface="Arial" panose="020B0604020202020204" pitchFamily="34" charset="0"/>
                <a:cs typeface="Arial" panose="020B0604020202020204" pitchFamily="34" charset="0"/>
              </a:rPr>
              <a:t>Description</a:t>
            </a:r>
            <a:r>
              <a:rPr lang="fr-FR" sz="1400" dirty="0">
                <a:latin typeface="Arial" panose="020B0604020202020204" pitchFamily="34" charset="0"/>
                <a:cs typeface="Arial" panose="020B0604020202020204" pitchFamily="34" charset="0"/>
              </a:rPr>
              <a:t> : description du produit en anglais</a:t>
            </a:r>
          </a:p>
          <a:p>
            <a:pPr lvl="1"/>
            <a:r>
              <a:rPr lang="fr-FR" sz="1400" dirty="0">
                <a:latin typeface="Arial" panose="020B0604020202020204" pitchFamily="34" charset="0"/>
                <a:cs typeface="Arial" panose="020B0604020202020204" pitchFamily="34" charset="0"/>
              </a:rPr>
              <a:t>Et d’autres variables non utilisées : </a:t>
            </a:r>
            <a:r>
              <a:rPr lang="fr-FR" sz="1400" dirty="0" err="1">
                <a:latin typeface="Arial" panose="020B0604020202020204" pitchFamily="34" charset="0"/>
                <a:cs typeface="Arial" panose="020B0604020202020204" pitchFamily="34" charset="0"/>
              </a:rPr>
              <a:t>uniq_id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crawl_timestamp</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product_url</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pid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retail_price</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discounted_price</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is_FK_Advantage_product</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product_rating</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overall_rating</a:t>
            </a:r>
            <a:r>
              <a:rPr lang="fr-FR" sz="1400" dirty="0">
                <a:latin typeface="Arial" panose="020B0604020202020204" pitchFamily="34" charset="0"/>
                <a:cs typeface="Arial" panose="020B0604020202020204" pitchFamily="34" charset="0"/>
              </a:rPr>
              <a:t>, brand, </a:t>
            </a:r>
            <a:r>
              <a:rPr lang="fr-FR" sz="1400" dirty="0" err="1">
                <a:latin typeface="Arial" panose="020B0604020202020204" pitchFamily="34" charset="0"/>
                <a:cs typeface="Arial" panose="020B0604020202020204" pitchFamily="34" charset="0"/>
              </a:rPr>
              <a:t>product_specifications</a:t>
            </a:r>
            <a:endParaRPr lang="fr-FR" sz="1400" dirty="0">
              <a:latin typeface="Arial" panose="020B0604020202020204" pitchFamily="34" charset="0"/>
              <a:cs typeface="Arial" panose="020B0604020202020204" pitchFamily="34" charset="0"/>
            </a:endParaRPr>
          </a:p>
          <a:p>
            <a:pPr>
              <a:buFont typeface="Wingdings" pitchFamily="2" charset="2"/>
              <a:buChar char="Ø"/>
            </a:pPr>
            <a:r>
              <a:rPr lang="fr-FR" sz="1600" dirty="0">
                <a:latin typeface="Arial" panose="020B0604020202020204" pitchFamily="34" charset="0"/>
                <a:cs typeface="Arial" panose="020B0604020202020204" pitchFamily="34" charset="0"/>
              </a:rPr>
              <a:t>Les</a:t>
            </a:r>
            <a:r>
              <a:rPr lang="fr-FR" sz="1600" dirty="0">
                <a:solidFill>
                  <a:schemeClr val="tx1"/>
                </a:solidFill>
                <a:latin typeface="Arial" panose="020B0604020202020204" pitchFamily="34" charset="0"/>
                <a:cs typeface="Arial" panose="020B0604020202020204" pitchFamily="34" charset="0"/>
              </a:rPr>
              <a:t> données ont été vérifiées et ne </a:t>
            </a:r>
            <a:r>
              <a:rPr lang="fr-FR" sz="1600" dirty="0" err="1">
                <a:solidFill>
                  <a:schemeClr val="tx1"/>
                </a:solidFill>
                <a:latin typeface="Arial" panose="020B0604020202020204" pitchFamily="34" charset="0"/>
                <a:cs typeface="Arial" panose="020B0604020202020204" pitchFamily="34" charset="0"/>
              </a:rPr>
              <a:t>relevent</a:t>
            </a:r>
            <a:r>
              <a:rPr lang="fr-FR" sz="1600" dirty="0">
                <a:solidFill>
                  <a:schemeClr val="tx1"/>
                </a:solidFill>
                <a:latin typeface="Arial" panose="020B0604020202020204" pitchFamily="34" charset="0"/>
                <a:cs typeface="Arial" panose="020B0604020202020204" pitchFamily="34" charset="0"/>
              </a:rPr>
              <a:t> pas </a:t>
            </a:r>
            <a:r>
              <a:rPr lang="fr-FR" sz="1600" dirty="0">
                <a:solidFill>
                  <a:schemeClr val="tx1"/>
                </a:solidFill>
                <a:effectLst/>
                <a:latin typeface="Arial" panose="020B0604020202020204" pitchFamily="34" charset="0"/>
                <a:ea typeface="Calibri" panose="020F0502020204030204" pitchFamily="34" charset="0"/>
                <a:cs typeface="Arial" panose="020B0604020202020204" pitchFamily="34" charset="0"/>
              </a:rPr>
              <a:t>d’une propriété intellectuelle dont l’utilisation ou la modification est interdite.</a:t>
            </a:r>
            <a:r>
              <a:rPr lang="fr-FR" sz="1600" dirty="0">
                <a:solidFill>
                  <a:schemeClr val="tx1"/>
                </a:solidFill>
                <a:effectLst/>
                <a:latin typeface="Arial" panose="020B0604020202020204" pitchFamily="34" charset="0"/>
                <a:cs typeface="Arial" panose="020B0604020202020204" pitchFamily="34" charset="0"/>
              </a:rPr>
              <a:t> </a:t>
            </a:r>
            <a:endParaRPr lang="fr-FR" sz="1600" dirty="0">
              <a:solidFill>
                <a:schemeClr val="tx1"/>
              </a:solidFill>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798B5F62-5FEF-C1C5-B171-0323C69386BC}"/>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5" name="Rectangle 4">
            <a:extLst>
              <a:ext uri="{FF2B5EF4-FFF2-40B4-BE49-F238E27FC236}">
                <a16:creationId xmlns:a16="http://schemas.microsoft.com/office/drawing/2014/main" id="{B07D4DF9-B901-AFE5-1D57-17CE472C632B}"/>
              </a:ext>
            </a:extLst>
          </p:cNvPr>
          <p:cNvSpPr/>
          <p:nvPr/>
        </p:nvSpPr>
        <p:spPr>
          <a:xfrm>
            <a:off x="625935" y="3722145"/>
            <a:ext cx="4343400" cy="2974727"/>
          </a:xfrm>
          <a:prstGeom prst="rect">
            <a:avLst/>
          </a:prstGeom>
          <a:solidFill>
            <a:schemeClr val="accent2">
              <a:alpha val="50196"/>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latin typeface="Arial" panose="020B0604020202020204" pitchFamily="34" charset="0"/>
                <a:cs typeface="Arial" panose="020B0604020202020204" pitchFamily="34" charset="0"/>
              </a:rPr>
              <a:t>Image </a:t>
            </a:r>
          </a:p>
          <a:p>
            <a:r>
              <a:rPr lang="fr-FR" sz="1200" dirty="0">
                <a:solidFill>
                  <a:schemeClr val="tx1"/>
                </a:solidFill>
                <a:latin typeface="Arial" panose="020B0604020202020204" pitchFamily="34" charset="0"/>
                <a:cs typeface="Arial" panose="020B0604020202020204" pitchFamily="34" charset="0"/>
              </a:rPr>
              <a:t> </a:t>
            </a:r>
            <a:r>
              <a:rPr lang="fr-FR" sz="1200" b="0" i="0" dirty="0">
                <a:solidFill>
                  <a:schemeClr val="tx1"/>
                </a:solidFill>
                <a:effectLst/>
                <a:latin typeface="Arial" panose="020B0604020202020204" pitchFamily="34" charset="0"/>
                <a:cs typeface="Arial" panose="020B0604020202020204" pitchFamily="34" charset="0"/>
              </a:rPr>
              <a:t>04f9ff160a1561e3656350f4bd6b8c50.jpg</a:t>
            </a:r>
            <a:endParaRPr lang="fr-FR" sz="1200" dirty="0">
              <a:solidFill>
                <a:schemeClr val="tx1"/>
              </a:solidFill>
              <a:latin typeface="Arial" panose="020B0604020202020204" pitchFamily="34" charset="0"/>
              <a:cs typeface="Arial" panose="020B0604020202020204" pitchFamily="34" charset="0"/>
            </a:endParaRPr>
          </a:p>
          <a:p>
            <a:r>
              <a:rPr lang="fr-FR" sz="1200" dirty="0" err="1">
                <a:latin typeface="Arial" panose="020B0604020202020204" pitchFamily="34" charset="0"/>
                <a:cs typeface="Arial" panose="020B0604020202020204" pitchFamily="34" charset="0"/>
              </a:rPr>
              <a:t>Product_name</a:t>
            </a:r>
            <a:r>
              <a:rPr lang="fr-FR" sz="1200" dirty="0">
                <a:latin typeface="Arial" panose="020B0604020202020204" pitchFamily="34" charset="0"/>
                <a:cs typeface="Arial" panose="020B0604020202020204" pitchFamily="34" charset="0"/>
              </a:rPr>
              <a:t> </a:t>
            </a:r>
          </a:p>
          <a:p>
            <a:r>
              <a:rPr lang="fr-FR" sz="1200" b="0" i="0" dirty="0">
                <a:solidFill>
                  <a:schemeClr val="tx1"/>
                </a:solidFill>
                <a:effectLst/>
                <a:latin typeface="Arial" panose="020B0604020202020204" pitchFamily="34" charset="0"/>
                <a:cs typeface="Arial" panose="020B0604020202020204" pitchFamily="34" charset="0"/>
              </a:rPr>
              <a:t>Craft Trade </a:t>
            </a:r>
            <a:r>
              <a:rPr lang="fr-FR" sz="1200" b="0" i="0" dirty="0" err="1">
                <a:solidFill>
                  <a:schemeClr val="tx1"/>
                </a:solidFill>
                <a:effectLst/>
                <a:latin typeface="Arial" panose="020B0604020202020204" pitchFamily="34" charset="0"/>
                <a:cs typeface="Arial" panose="020B0604020202020204" pitchFamily="34" charset="0"/>
              </a:rPr>
              <a:t>Oval</a:t>
            </a:r>
            <a:r>
              <a:rPr lang="fr-FR" sz="1200" b="0" i="0" dirty="0">
                <a:solidFill>
                  <a:schemeClr val="tx1"/>
                </a:solidFill>
                <a:effectLst/>
                <a:latin typeface="Arial" panose="020B0604020202020204" pitchFamily="34" charset="0"/>
                <a:cs typeface="Arial" panose="020B0604020202020204" pitchFamily="34" charset="0"/>
              </a:rPr>
              <a:t> Wood </a:t>
            </a:r>
            <a:r>
              <a:rPr lang="fr-FR" sz="1200" b="0" i="0" dirty="0" err="1">
                <a:solidFill>
                  <a:schemeClr val="tx1"/>
                </a:solidFill>
                <a:effectLst/>
                <a:latin typeface="Arial" panose="020B0604020202020204" pitchFamily="34" charset="0"/>
                <a:cs typeface="Arial" panose="020B0604020202020204" pitchFamily="34" charset="0"/>
              </a:rPr>
              <a:t>Coaster</a:t>
            </a:r>
            <a:r>
              <a:rPr lang="fr-FR" sz="1200" b="0" i="0" dirty="0">
                <a:solidFill>
                  <a:schemeClr val="tx1"/>
                </a:solidFill>
                <a:effectLst/>
                <a:latin typeface="Arial" panose="020B0604020202020204" pitchFamily="34" charset="0"/>
                <a:cs typeface="Arial" panose="020B0604020202020204" pitchFamily="34" charset="0"/>
              </a:rPr>
              <a:t> Set</a:t>
            </a:r>
            <a:endParaRPr lang="fr-FR" sz="1200" dirty="0">
              <a:solidFill>
                <a:schemeClr val="tx1"/>
              </a:solidFill>
              <a:latin typeface="Arial" panose="020B0604020202020204" pitchFamily="34" charset="0"/>
              <a:cs typeface="Arial" panose="020B0604020202020204" pitchFamily="34" charset="0"/>
            </a:endParaRPr>
          </a:p>
          <a:p>
            <a:r>
              <a:rPr lang="fr-FR" sz="1200" dirty="0" err="1">
                <a:latin typeface="Arial" panose="020B0604020202020204" pitchFamily="34" charset="0"/>
                <a:cs typeface="Arial" panose="020B0604020202020204" pitchFamily="34" charset="0"/>
              </a:rPr>
              <a:t>Product_category_tree</a:t>
            </a:r>
            <a:r>
              <a:rPr lang="fr-FR" sz="1200" dirty="0">
                <a:latin typeface="Arial" panose="020B0604020202020204" pitchFamily="34" charset="0"/>
                <a:cs typeface="Arial" panose="020B0604020202020204" pitchFamily="34" charset="0"/>
              </a:rPr>
              <a:t> </a:t>
            </a:r>
          </a:p>
          <a:p>
            <a:r>
              <a:rPr lang="fr-FR" sz="1100" dirty="0">
                <a:latin typeface="Arial" panose="020B0604020202020204" pitchFamily="34" charset="0"/>
                <a:cs typeface="Arial" panose="020B0604020202020204" pitchFamily="34" charset="0"/>
              </a:rPr>
              <a:t> </a:t>
            </a:r>
            <a:r>
              <a:rPr lang="fr-FR" sz="1100" b="0" i="0" dirty="0">
                <a:solidFill>
                  <a:schemeClr val="tx1"/>
                </a:solidFill>
                <a:effectLst/>
                <a:latin typeface="Arial" panose="020B0604020202020204" pitchFamily="34" charset="0"/>
                <a:cs typeface="Arial" panose="020B0604020202020204" pitchFamily="34" charset="0"/>
              </a:rPr>
              <a:t>["Home </a:t>
            </a:r>
            <a:r>
              <a:rPr lang="fr-FR" sz="1100" b="0" i="0" dirty="0" err="1">
                <a:solidFill>
                  <a:schemeClr val="tx1"/>
                </a:solidFill>
                <a:effectLst/>
                <a:latin typeface="Arial" panose="020B0604020202020204" pitchFamily="34" charset="0"/>
                <a:cs typeface="Arial" panose="020B0604020202020204" pitchFamily="34" charset="0"/>
              </a:rPr>
              <a:t>Furnishing</a:t>
            </a:r>
            <a:r>
              <a:rPr lang="fr-FR" sz="1100" b="0" i="0" dirty="0">
                <a:solidFill>
                  <a:schemeClr val="tx1"/>
                </a:solidFill>
                <a:effectLst/>
                <a:latin typeface="Arial" panose="020B0604020202020204" pitchFamily="34" charset="0"/>
                <a:cs typeface="Arial" panose="020B0604020202020204" pitchFamily="34" charset="0"/>
              </a:rPr>
              <a:t> &gt;&gt; </a:t>
            </a:r>
            <a:r>
              <a:rPr lang="fr-FR" sz="1100" b="0" i="0" dirty="0" err="1">
                <a:solidFill>
                  <a:schemeClr val="tx1"/>
                </a:solidFill>
                <a:effectLst/>
                <a:latin typeface="Arial" panose="020B0604020202020204" pitchFamily="34" charset="0"/>
                <a:cs typeface="Arial" panose="020B0604020202020204" pitchFamily="34" charset="0"/>
              </a:rPr>
              <a:t>Kitchen</a:t>
            </a:r>
            <a:r>
              <a:rPr lang="fr-FR" sz="1100" b="0" i="0" dirty="0">
                <a:solidFill>
                  <a:schemeClr val="tx1"/>
                </a:solidFill>
                <a:effectLst/>
                <a:latin typeface="Arial" panose="020B0604020202020204" pitchFamily="34" charset="0"/>
                <a:cs typeface="Arial" panose="020B0604020202020204" pitchFamily="34" charset="0"/>
              </a:rPr>
              <a:t> &amp; </a:t>
            </a:r>
            <a:r>
              <a:rPr lang="fr-FR" sz="1100" b="0" i="0" dirty="0" err="1">
                <a:solidFill>
                  <a:schemeClr val="tx1"/>
                </a:solidFill>
                <a:effectLst/>
                <a:latin typeface="Arial" panose="020B0604020202020204" pitchFamily="34" charset="0"/>
                <a:cs typeface="Arial" panose="020B0604020202020204" pitchFamily="34" charset="0"/>
              </a:rPr>
              <a:t>Dining</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Linen</a:t>
            </a:r>
            <a:r>
              <a:rPr lang="fr-FR" sz="1100" b="0" i="0" dirty="0">
                <a:solidFill>
                  <a:schemeClr val="tx1"/>
                </a:solidFill>
                <a:effectLst/>
                <a:latin typeface="Arial" panose="020B0604020202020204" pitchFamily="34" charset="0"/>
                <a:cs typeface="Arial" panose="020B0604020202020204" pitchFamily="34" charset="0"/>
              </a:rPr>
              <a:t> &gt;&gt; </a:t>
            </a:r>
            <a:r>
              <a:rPr lang="fr-FR" sz="1100" b="0" i="0" dirty="0" err="1">
                <a:solidFill>
                  <a:schemeClr val="tx1"/>
                </a:solidFill>
                <a:effectLst/>
                <a:latin typeface="Arial" panose="020B0604020202020204" pitchFamily="34" charset="0"/>
                <a:cs typeface="Arial" panose="020B0604020202020204" pitchFamily="34" charset="0"/>
              </a:rPr>
              <a:t>Coasters</a:t>
            </a:r>
            <a:r>
              <a:rPr lang="fr-FR" sz="1100" b="0" i="0" dirty="0">
                <a:solidFill>
                  <a:schemeClr val="tx1"/>
                </a:solidFill>
                <a:effectLst/>
                <a:latin typeface="Arial" panose="020B0604020202020204" pitchFamily="34" charset="0"/>
                <a:cs typeface="Arial" panose="020B0604020202020204" pitchFamily="34" charset="0"/>
              </a:rPr>
              <a:t> &gt;&gt; Craft Trade </a:t>
            </a:r>
            <a:r>
              <a:rPr lang="fr-FR" sz="1100" b="0" i="0" dirty="0" err="1">
                <a:solidFill>
                  <a:schemeClr val="tx1"/>
                </a:solidFill>
                <a:effectLst/>
                <a:latin typeface="Arial" panose="020B0604020202020204" pitchFamily="34" charset="0"/>
                <a:cs typeface="Arial" panose="020B0604020202020204" pitchFamily="34" charset="0"/>
              </a:rPr>
              <a:t>Coasters</a:t>
            </a:r>
            <a:r>
              <a:rPr lang="fr-FR" sz="1100" b="0" i="0" dirty="0">
                <a:solidFill>
                  <a:schemeClr val="tx1"/>
                </a:solidFill>
                <a:effectLst/>
                <a:latin typeface="Arial" panose="020B0604020202020204" pitchFamily="34" charset="0"/>
                <a:cs typeface="Arial" panose="020B0604020202020204" pitchFamily="34" charset="0"/>
              </a:rPr>
              <a:t> &gt;&gt; Craft Trade </a:t>
            </a:r>
            <a:r>
              <a:rPr lang="fr-FR" sz="1100" b="0" i="0" dirty="0" err="1">
                <a:solidFill>
                  <a:schemeClr val="tx1"/>
                </a:solidFill>
                <a:effectLst/>
                <a:latin typeface="Arial" panose="020B0604020202020204" pitchFamily="34" charset="0"/>
                <a:cs typeface="Arial" panose="020B0604020202020204" pitchFamily="34" charset="0"/>
              </a:rPr>
              <a:t>Oval</a:t>
            </a:r>
            <a:r>
              <a:rPr lang="fr-FR" sz="1100" b="0" i="0" dirty="0">
                <a:solidFill>
                  <a:schemeClr val="tx1"/>
                </a:solidFill>
                <a:effectLst/>
                <a:latin typeface="Arial" panose="020B0604020202020204" pitchFamily="34" charset="0"/>
                <a:cs typeface="Arial" panose="020B0604020202020204" pitchFamily="34" charset="0"/>
              </a:rPr>
              <a:t> Wood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Set (Brown, Pack o..."]</a:t>
            </a:r>
            <a:endParaRPr lang="fr-FR" sz="1100" dirty="0">
              <a:solidFill>
                <a:schemeClr val="tx1"/>
              </a:solidFill>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Description </a:t>
            </a:r>
          </a:p>
          <a:p>
            <a:r>
              <a:rPr lang="fr-FR" sz="1100" dirty="0">
                <a:solidFill>
                  <a:schemeClr val="tx1"/>
                </a:solidFill>
                <a:latin typeface="Arial" panose="020B0604020202020204" pitchFamily="34" charset="0"/>
                <a:cs typeface="Arial" panose="020B0604020202020204" pitchFamily="34" charset="0"/>
              </a:rPr>
              <a:t> </a:t>
            </a:r>
            <a:r>
              <a:rPr lang="fr-FR" sz="1100" b="0" i="0" dirty="0">
                <a:solidFill>
                  <a:schemeClr val="tx1"/>
                </a:solidFill>
                <a:effectLst/>
                <a:latin typeface="Arial" panose="020B0604020202020204" pitchFamily="34" charset="0"/>
                <a:cs typeface="Arial" panose="020B0604020202020204" pitchFamily="34" charset="0"/>
              </a:rPr>
              <a:t>Key </a:t>
            </a:r>
            <a:r>
              <a:rPr lang="fr-FR" sz="1100" b="0" i="0" dirty="0" err="1">
                <a:solidFill>
                  <a:schemeClr val="tx1"/>
                </a:solidFill>
                <a:effectLst/>
                <a:latin typeface="Arial" panose="020B0604020202020204" pitchFamily="34" charset="0"/>
                <a:cs typeface="Arial" panose="020B0604020202020204" pitchFamily="34" charset="0"/>
              </a:rPr>
              <a:t>Features</a:t>
            </a:r>
            <a:r>
              <a:rPr lang="fr-FR" sz="1100" b="0" i="0" dirty="0">
                <a:solidFill>
                  <a:schemeClr val="tx1"/>
                </a:solidFill>
                <a:effectLst/>
                <a:latin typeface="Arial" panose="020B0604020202020204" pitchFamily="34" charset="0"/>
                <a:cs typeface="Arial" panose="020B0604020202020204" pitchFamily="34" charset="0"/>
              </a:rPr>
              <a:t> of Craft Trade </a:t>
            </a:r>
            <a:r>
              <a:rPr lang="fr-FR" sz="1100" b="0" i="0" dirty="0" err="1">
                <a:solidFill>
                  <a:schemeClr val="tx1"/>
                </a:solidFill>
                <a:effectLst/>
                <a:latin typeface="Arial" panose="020B0604020202020204" pitchFamily="34" charset="0"/>
                <a:cs typeface="Arial" panose="020B0604020202020204" pitchFamily="34" charset="0"/>
              </a:rPr>
              <a:t>Oval</a:t>
            </a:r>
            <a:r>
              <a:rPr lang="fr-FR" sz="1100" b="0" i="0" dirty="0">
                <a:solidFill>
                  <a:schemeClr val="tx1"/>
                </a:solidFill>
                <a:effectLst/>
                <a:latin typeface="Arial" panose="020B0604020202020204" pitchFamily="34" charset="0"/>
                <a:cs typeface="Arial" panose="020B0604020202020204" pitchFamily="34" charset="0"/>
              </a:rPr>
              <a:t> Wood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Set Hand </a:t>
            </a:r>
            <a:r>
              <a:rPr lang="fr-FR" sz="1100" b="0" i="0" dirty="0" err="1">
                <a:solidFill>
                  <a:schemeClr val="tx1"/>
                </a:solidFill>
                <a:effectLst/>
                <a:latin typeface="Arial" panose="020B0604020202020204" pitchFamily="34" charset="0"/>
                <a:cs typeface="Arial" panose="020B0604020202020204" pitchFamily="34" charset="0"/>
              </a:rPr>
              <a:t>Crafted</a:t>
            </a:r>
            <a:r>
              <a:rPr lang="fr-FR" sz="1100" b="0" i="0" dirty="0">
                <a:solidFill>
                  <a:schemeClr val="tx1"/>
                </a:solidFill>
                <a:effectLst/>
                <a:latin typeface="Arial" panose="020B0604020202020204" pitchFamily="34" charset="0"/>
                <a:cs typeface="Arial" panose="020B0604020202020204" pitchFamily="34" charset="0"/>
              </a:rPr>
              <a:t> Antique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Apple </a:t>
            </a:r>
            <a:r>
              <a:rPr lang="fr-FR" sz="1100" b="0" i="0" dirty="0" err="1">
                <a:solidFill>
                  <a:schemeClr val="tx1"/>
                </a:solidFill>
                <a:effectLst/>
                <a:latin typeface="Arial" panose="020B0604020202020204" pitchFamily="34" charset="0"/>
                <a:cs typeface="Arial" panose="020B0604020202020204" pitchFamily="34" charset="0"/>
              </a:rPr>
              <a:t>Shaped</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Set,Craft</a:t>
            </a:r>
            <a:r>
              <a:rPr lang="fr-FR" sz="1100" b="0" i="0" dirty="0">
                <a:solidFill>
                  <a:schemeClr val="tx1"/>
                </a:solidFill>
                <a:effectLst/>
                <a:latin typeface="Arial" panose="020B0604020202020204" pitchFamily="34" charset="0"/>
                <a:cs typeface="Arial" panose="020B0604020202020204" pitchFamily="34" charset="0"/>
              </a:rPr>
              <a:t> Trade </a:t>
            </a:r>
            <a:r>
              <a:rPr lang="fr-FR" sz="1100" b="0" i="0" dirty="0" err="1">
                <a:solidFill>
                  <a:schemeClr val="tx1"/>
                </a:solidFill>
                <a:effectLst/>
                <a:latin typeface="Arial" panose="020B0604020202020204" pitchFamily="34" charset="0"/>
                <a:cs typeface="Arial" panose="020B0604020202020204" pitchFamily="34" charset="0"/>
              </a:rPr>
              <a:t>Oval</a:t>
            </a:r>
            <a:r>
              <a:rPr lang="fr-FR" sz="1100" b="0" i="0" dirty="0">
                <a:solidFill>
                  <a:schemeClr val="tx1"/>
                </a:solidFill>
                <a:effectLst/>
                <a:latin typeface="Arial" panose="020B0604020202020204" pitchFamily="34" charset="0"/>
                <a:cs typeface="Arial" panose="020B0604020202020204" pitchFamily="34" charset="0"/>
              </a:rPr>
              <a:t> Wood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Set (Brown, Pack of 6) Price: </a:t>
            </a:r>
            <a:r>
              <a:rPr lang="fr-FR" sz="1100" b="0" i="0" dirty="0" err="1">
                <a:solidFill>
                  <a:schemeClr val="tx1"/>
                </a:solidFill>
                <a:effectLst/>
                <a:latin typeface="Arial" panose="020B0604020202020204" pitchFamily="34" charset="0"/>
                <a:cs typeface="Arial" panose="020B0604020202020204" pitchFamily="34" charset="0"/>
              </a:rPr>
              <a:t>Rs</a:t>
            </a:r>
            <a:r>
              <a:rPr lang="fr-FR" sz="1100" b="0" i="0" dirty="0">
                <a:solidFill>
                  <a:schemeClr val="tx1"/>
                </a:solidFill>
                <a:effectLst/>
                <a:latin typeface="Arial" panose="020B0604020202020204" pitchFamily="34" charset="0"/>
                <a:cs typeface="Arial" panose="020B0604020202020204" pitchFamily="34" charset="0"/>
              </a:rPr>
              <a:t>. 299 "</a:t>
            </a:r>
            <a:r>
              <a:rPr lang="fr-FR" sz="1100" b="0" i="0" dirty="0" err="1">
                <a:solidFill>
                  <a:schemeClr val="tx1"/>
                </a:solidFill>
                <a:effectLst/>
                <a:latin typeface="Arial" panose="020B0604020202020204" pitchFamily="34" charset="0"/>
                <a:cs typeface="Arial" panose="020B0604020202020204" pitchFamily="34" charset="0"/>
              </a:rPr>
              <a:t>Decorate</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your</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with</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this</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amazing</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handcrafted</a:t>
            </a:r>
            <a:r>
              <a:rPr lang="fr-FR" sz="1100" b="0" i="0" dirty="0">
                <a:solidFill>
                  <a:schemeClr val="tx1"/>
                </a:solidFill>
                <a:effectLst/>
                <a:latin typeface="Arial" panose="020B0604020202020204" pitchFamily="34" charset="0"/>
                <a:cs typeface="Arial" panose="020B0604020202020204" pitchFamily="34" charset="0"/>
              </a:rPr>
              <a:t> Apple </a:t>
            </a:r>
            <a:r>
              <a:rPr lang="fr-FR" sz="1100" b="0" i="0" dirty="0" err="1">
                <a:solidFill>
                  <a:schemeClr val="tx1"/>
                </a:solidFill>
                <a:effectLst/>
                <a:latin typeface="Arial" panose="020B0604020202020204" pitchFamily="34" charset="0"/>
                <a:cs typeface="Arial" panose="020B0604020202020204" pitchFamily="34" charset="0"/>
              </a:rPr>
              <a:t>shaped</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set of 6. This </a:t>
            </a:r>
            <a:r>
              <a:rPr lang="fr-FR" sz="1100" b="0" i="0" dirty="0" err="1">
                <a:solidFill>
                  <a:schemeClr val="tx1"/>
                </a:solidFill>
                <a:effectLst/>
                <a:latin typeface="Arial" panose="020B0604020202020204" pitchFamily="34" charset="0"/>
                <a:cs typeface="Arial" panose="020B0604020202020204" pitchFamily="34" charset="0"/>
              </a:rPr>
              <a:t>coaster</a:t>
            </a:r>
            <a:r>
              <a:rPr lang="fr-FR" sz="1100" b="0" i="0" dirty="0">
                <a:solidFill>
                  <a:schemeClr val="tx1"/>
                </a:solidFill>
                <a:effectLst/>
                <a:latin typeface="Arial" panose="020B0604020202020204" pitchFamily="34" charset="0"/>
                <a:cs typeface="Arial" panose="020B0604020202020204" pitchFamily="34" charset="0"/>
              </a:rPr>
              <a:t> set has a been </a:t>
            </a:r>
            <a:r>
              <a:rPr lang="fr-FR" sz="1100" b="0" i="0" dirty="0" err="1">
                <a:solidFill>
                  <a:schemeClr val="tx1"/>
                </a:solidFill>
                <a:effectLst/>
                <a:latin typeface="Arial" panose="020B0604020202020204" pitchFamily="34" charset="0"/>
                <a:cs typeface="Arial" panose="020B0604020202020204" pitchFamily="34" charset="0"/>
              </a:rPr>
              <a:t>inspired</a:t>
            </a:r>
            <a:r>
              <a:rPr lang="fr-FR" sz="1100" b="0" i="0" dirty="0">
                <a:solidFill>
                  <a:schemeClr val="tx1"/>
                </a:solidFill>
                <a:effectLst/>
                <a:latin typeface="Arial" panose="020B0604020202020204" pitchFamily="34" charset="0"/>
                <a:cs typeface="Arial" panose="020B0604020202020204" pitchFamily="34" charset="0"/>
              </a:rPr>
              <a:t> by </a:t>
            </a:r>
            <a:r>
              <a:rPr lang="fr-FR" sz="1100" b="0" i="0" dirty="0" err="1">
                <a:solidFill>
                  <a:schemeClr val="tx1"/>
                </a:solidFill>
                <a:effectLst/>
                <a:latin typeface="Arial" panose="020B0604020202020204" pitchFamily="34" charset="0"/>
                <a:cs typeface="Arial" panose="020B0604020202020204" pitchFamily="34" charset="0"/>
              </a:rPr>
              <a:t>apple</a:t>
            </a:r>
            <a:r>
              <a:rPr lang="fr-FR" sz="1100" b="0" i="0" dirty="0">
                <a:solidFill>
                  <a:schemeClr val="tx1"/>
                </a:solidFill>
                <a:effectLst/>
                <a:latin typeface="Arial" panose="020B0604020202020204" pitchFamily="34" charset="0"/>
                <a:cs typeface="Arial" panose="020B0604020202020204" pitchFamily="34" charset="0"/>
              </a:rPr>
              <a:t> design, </a:t>
            </a:r>
            <a:r>
              <a:rPr lang="fr-FR" sz="1100" b="0" i="0" dirty="0" err="1">
                <a:solidFill>
                  <a:schemeClr val="tx1"/>
                </a:solidFill>
                <a:effectLst/>
                <a:latin typeface="Arial" panose="020B0604020202020204" pitchFamily="34" charset="0"/>
                <a:cs typeface="Arial" panose="020B0604020202020204" pitchFamily="34" charset="0"/>
              </a:rPr>
              <a:t>which</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will</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surely</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make</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you</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fall</a:t>
            </a:r>
            <a:r>
              <a:rPr lang="fr-FR" sz="1100" b="0" i="0" dirty="0">
                <a:solidFill>
                  <a:schemeClr val="tx1"/>
                </a:solidFill>
                <a:effectLst/>
                <a:latin typeface="Arial" panose="020B0604020202020204" pitchFamily="34" charset="0"/>
                <a:cs typeface="Arial" panose="020B0604020202020204" pitchFamily="34" charset="0"/>
              </a:rPr>
              <a:t> in love </a:t>
            </a:r>
            <a:r>
              <a:rPr lang="fr-FR" sz="1100" b="0" i="0" dirty="0" err="1">
                <a:solidFill>
                  <a:schemeClr val="tx1"/>
                </a:solidFill>
                <a:effectLst/>
                <a:latin typeface="Arial" panose="020B0604020202020204" pitchFamily="34" charset="0"/>
                <a:cs typeface="Arial" panose="020B0604020202020204" pitchFamily="34" charset="0"/>
              </a:rPr>
              <a:t>with</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it</a:t>
            </a:r>
            <a:r>
              <a:rPr lang="fr-FR" sz="1100" b="0" i="0" dirty="0">
                <a:solidFill>
                  <a:schemeClr val="tx1"/>
                </a:solidFill>
                <a:effectLst/>
                <a:latin typeface="Arial" panose="020B0604020202020204" pitchFamily="34" charset="0"/>
                <a:cs typeface="Arial" panose="020B0604020202020204" pitchFamily="34" charset="0"/>
              </a:rPr>
              <a:t>. This </a:t>
            </a:r>
            <a:r>
              <a:rPr lang="fr-FR" sz="1100" b="0" i="0" dirty="0" err="1">
                <a:solidFill>
                  <a:schemeClr val="tx1"/>
                </a:solidFill>
                <a:effectLst/>
                <a:latin typeface="Arial" panose="020B0604020202020204" pitchFamily="34" charset="0"/>
                <a:cs typeface="Arial" panose="020B0604020202020204" pitchFamily="34" charset="0"/>
              </a:rPr>
              <a:t>product</a:t>
            </a:r>
            <a:r>
              <a:rPr lang="fr-FR" sz="1100" b="0" i="0" dirty="0">
                <a:solidFill>
                  <a:schemeClr val="tx1"/>
                </a:solidFill>
                <a:effectLst/>
                <a:latin typeface="Arial" panose="020B0604020202020204" pitchFamily="34" charset="0"/>
                <a:cs typeface="Arial" panose="020B0604020202020204" pitchFamily="34" charset="0"/>
              </a:rPr>
              <a:t> has been hand </a:t>
            </a:r>
            <a:r>
              <a:rPr lang="fr-FR" sz="1100" b="0" i="0" dirty="0" err="1">
                <a:solidFill>
                  <a:schemeClr val="tx1"/>
                </a:solidFill>
                <a:effectLst/>
                <a:latin typeface="Arial" panose="020B0604020202020204" pitchFamily="34" charset="0"/>
                <a:cs typeface="Arial" panose="020B0604020202020204" pitchFamily="34" charset="0"/>
              </a:rPr>
              <a:t>crafted</a:t>
            </a:r>
            <a:r>
              <a:rPr lang="fr-FR" sz="1100" b="0" i="0" dirty="0">
                <a:solidFill>
                  <a:schemeClr val="tx1"/>
                </a:solidFill>
                <a:effectLst/>
                <a:latin typeface="Arial" panose="020B0604020202020204" pitchFamily="34" charset="0"/>
                <a:cs typeface="Arial" panose="020B0604020202020204" pitchFamily="34" charset="0"/>
              </a:rPr>
              <a:t> by the </a:t>
            </a:r>
            <a:r>
              <a:rPr lang="fr-FR" sz="1100" b="0" i="0" dirty="0" err="1">
                <a:solidFill>
                  <a:schemeClr val="tx1"/>
                </a:solidFill>
                <a:effectLst/>
                <a:latin typeface="Arial" panose="020B0604020202020204" pitchFamily="34" charset="0"/>
                <a:cs typeface="Arial" panose="020B0604020202020204" pitchFamily="34" charset="0"/>
              </a:rPr>
              <a:t>artists</a:t>
            </a:r>
            <a:r>
              <a:rPr lang="fr-FR" sz="1100" b="0" i="0" dirty="0">
                <a:solidFill>
                  <a:schemeClr val="tx1"/>
                </a:solidFill>
                <a:effectLst/>
                <a:latin typeface="Arial" panose="020B0604020202020204" pitchFamily="34" charset="0"/>
                <a:cs typeface="Arial" panose="020B0604020202020204" pitchFamily="34" charset="0"/>
              </a:rPr>
              <a:t> of Rajasthan and </a:t>
            </a:r>
            <a:r>
              <a:rPr lang="fr-FR" sz="1100" b="0" i="0" dirty="0" err="1">
                <a:solidFill>
                  <a:schemeClr val="tx1"/>
                </a:solidFill>
                <a:effectLst/>
                <a:latin typeface="Arial" panose="020B0604020202020204" pitchFamily="34" charset="0"/>
                <a:cs typeface="Arial" panose="020B0604020202020204" pitchFamily="34" charset="0"/>
              </a:rPr>
              <a:t>is</a:t>
            </a:r>
            <a:r>
              <a:rPr lang="fr-FR" sz="1100" b="0" i="0" dirty="0">
                <a:solidFill>
                  <a:schemeClr val="tx1"/>
                </a:solidFill>
                <a:effectLst/>
                <a:latin typeface="Arial" panose="020B0604020202020204" pitchFamily="34" charset="0"/>
                <a:cs typeface="Arial" panose="020B0604020202020204" pitchFamily="34" charset="0"/>
              </a:rPr>
              <a:t> made up of fine </a:t>
            </a:r>
            <a:r>
              <a:rPr lang="fr-FR" sz="1100" b="0" i="0" dirty="0" err="1">
                <a:solidFill>
                  <a:schemeClr val="tx1"/>
                </a:solidFill>
                <a:effectLst/>
                <a:latin typeface="Arial" panose="020B0604020202020204" pitchFamily="34" charset="0"/>
                <a:cs typeface="Arial" panose="020B0604020202020204" pitchFamily="34" charset="0"/>
              </a:rPr>
              <a:t>quality</a:t>
            </a:r>
            <a:r>
              <a:rPr lang="fr-FR" sz="1100" b="0" i="0" dirty="0">
                <a:solidFill>
                  <a:schemeClr val="tx1"/>
                </a:solidFill>
                <a:effectLst/>
                <a:latin typeface="Arial" panose="020B0604020202020204" pitchFamily="34" charset="0"/>
                <a:cs typeface="Arial" panose="020B0604020202020204" pitchFamily="34" charset="0"/>
              </a:rPr>
              <a:t> </a:t>
            </a:r>
            <a:r>
              <a:rPr lang="fr-FR" sz="1100" b="0" i="0" dirty="0" err="1">
                <a:solidFill>
                  <a:schemeClr val="tx1"/>
                </a:solidFill>
                <a:effectLst/>
                <a:latin typeface="Arial" panose="020B0604020202020204" pitchFamily="34" charset="0"/>
                <a:cs typeface="Arial" panose="020B0604020202020204" pitchFamily="34" charset="0"/>
              </a:rPr>
              <a:t>wood</a:t>
            </a:r>
            <a:r>
              <a:rPr lang="fr-FR" sz="1100" b="0" i="0" dirty="0">
                <a:solidFill>
                  <a:schemeClr val="tx1"/>
                </a:solidFill>
                <a:effectLst/>
                <a:latin typeface="Arial" panose="020B0604020202020204" pitchFamily="34" charset="0"/>
                <a:cs typeface="Arial" panose="020B0604020202020204" pitchFamily="34" charset="0"/>
              </a:rPr>
              <a:t> …..</a:t>
            </a:r>
            <a:endParaRPr lang="fr-FR" sz="1100" dirty="0">
              <a:solidFill>
                <a:schemeClr val="tx1"/>
              </a:solidFill>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77D112B6-B927-7985-A110-807ADB3C59F6}"/>
              </a:ext>
            </a:extLst>
          </p:cNvPr>
          <p:cNvPicPr>
            <a:picLocks noChangeAspect="1"/>
          </p:cNvPicPr>
          <p:nvPr/>
        </p:nvPicPr>
        <p:blipFill>
          <a:blip r:embed="rId2"/>
          <a:stretch>
            <a:fillRect/>
          </a:stretch>
        </p:blipFill>
        <p:spPr>
          <a:xfrm>
            <a:off x="1204804" y="622638"/>
            <a:ext cx="2693231" cy="2974727"/>
          </a:xfrm>
          <a:prstGeom prst="rect">
            <a:avLst/>
          </a:prstGeom>
        </p:spPr>
      </p:pic>
    </p:spTree>
    <p:extLst>
      <p:ext uri="{BB962C8B-B14F-4D97-AF65-F5344CB8AC3E}">
        <p14:creationId xmlns:p14="http://schemas.microsoft.com/office/powerpoint/2010/main" val="408849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D9533E-C784-115A-2216-5F1088C24ACE}"/>
              </a:ext>
            </a:extLst>
          </p:cNvPr>
          <p:cNvSpPr>
            <a:spLocks noGrp="1"/>
          </p:cNvSpPr>
          <p:nvPr>
            <p:ph type="ctrTitle"/>
          </p:nvPr>
        </p:nvSpPr>
        <p:spPr>
          <a:xfrm>
            <a:off x="1600200" y="4269282"/>
            <a:ext cx="8991600" cy="1264762"/>
          </a:xfrm>
        </p:spPr>
        <p:txBody>
          <a:bodyPr>
            <a:normAutofit/>
          </a:bodyPr>
          <a:lstStyle/>
          <a:p>
            <a:r>
              <a:rPr lang="fr-FR" sz="3200"/>
              <a:t>Questions </a:t>
            </a:r>
          </a:p>
        </p:txBody>
      </p:sp>
      <p:pic>
        <p:nvPicPr>
          <p:cNvPr id="6" name="Graphic 5" descr="Aider Thin">
            <a:extLst>
              <a:ext uri="{FF2B5EF4-FFF2-40B4-BE49-F238E27FC236}">
                <a16:creationId xmlns:a16="http://schemas.microsoft.com/office/drawing/2014/main" id="{1AAC64FD-E351-D069-5A79-F52FA7DAD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
        <p:nvSpPr>
          <p:cNvPr id="4" name="Espace réservé du numéro de diapositive 3">
            <a:extLst>
              <a:ext uri="{FF2B5EF4-FFF2-40B4-BE49-F238E27FC236}">
                <a16:creationId xmlns:a16="http://schemas.microsoft.com/office/drawing/2014/main" id="{04E966BA-0ADD-8A79-B502-055CACAE0AF7}"/>
              </a:ext>
            </a:extLst>
          </p:cNvPr>
          <p:cNvSpPr>
            <a:spLocks noGrp="1"/>
          </p:cNvSpPr>
          <p:nvPr>
            <p:ph type="sldNum" sz="quarter" idx="12"/>
          </p:nvPr>
        </p:nvSpPr>
        <p:spPr>
          <a:xfrm>
            <a:off x="11704320" y="6357769"/>
            <a:ext cx="355002" cy="398033"/>
          </a:xfrm>
        </p:spPr>
        <p:txBody>
          <a:bodyPr/>
          <a:lstStyle/>
          <a:p>
            <a:fld id="{8A7A6979-0714-4377-B894-6BE4C2D6E202}" type="slidenum">
              <a:rPr lang="en-US" smtClean="0"/>
              <a:pPr/>
              <a:t>30</a:t>
            </a:fld>
            <a:endParaRPr lang="en-US" dirty="0"/>
          </a:p>
        </p:txBody>
      </p:sp>
    </p:spTree>
    <p:extLst>
      <p:ext uri="{BB962C8B-B14F-4D97-AF65-F5344CB8AC3E}">
        <p14:creationId xmlns:p14="http://schemas.microsoft.com/office/powerpoint/2010/main" val="208549490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F41DF9-7291-F439-9BF7-EC9C006B81F2}"/>
              </a:ext>
            </a:extLst>
          </p:cNvPr>
          <p:cNvSpPr>
            <a:spLocks noGrp="1"/>
          </p:cNvSpPr>
          <p:nvPr>
            <p:ph type="title"/>
          </p:nvPr>
        </p:nvSpPr>
        <p:spPr>
          <a:xfrm>
            <a:off x="2231136" y="233340"/>
            <a:ext cx="7729728" cy="1188720"/>
          </a:xfrm>
        </p:spPr>
        <p:txBody>
          <a:bodyPr/>
          <a:lstStyle/>
          <a:p>
            <a:r>
              <a:rPr lang="fr-FR" dirty="0">
                <a:latin typeface="Arial" panose="020B0604020202020204" pitchFamily="34" charset="0"/>
                <a:cs typeface="Arial" panose="020B0604020202020204" pitchFamily="34" charset="0"/>
              </a:rPr>
              <a:t>Méthodologie de L’Etude de faisabilité</a:t>
            </a:r>
          </a:p>
        </p:txBody>
      </p:sp>
      <p:sp>
        <p:nvSpPr>
          <p:cNvPr id="4" name="Espace réservé du numéro de diapositive 3">
            <a:extLst>
              <a:ext uri="{FF2B5EF4-FFF2-40B4-BE49-F238E27FC236}">
                <a16:creationId xmlns:a16="http://schemas.microsoft.com/office/drawing/2014/main" id="{53E4009C-CE7A-A6B9-9553-D49B3FC847C0}"/>
              </a:ext>
            </a:extLst>
          </p:cNvPr>
          <p:cNvSpPr>
            <a:spLocks noGrp="1"/>
          </p:cNvSpPr>
          <p:nvPr>
            <p:ph type="sldNum" sz="quarter" idx="12"/>
          </p:nvPr>
        </p:nvSpPr>
        <p:spPr/>
        <p:txBody>
          <a:bodyPr/>
          <a:lstStyle/>
          <a:p>
            <a:fld id="{8A7A6979-0714-4377-B894-6BE4C2D6E202}" type="slidenum">
              <a:rPr lang="en-US" smtClean="0"/>
              <a:pPr/>
              <a:t>4</a:t>
            </a:fld>
            <a:endParaRPr lang="en-US" dirty="0"/>
          </a:p>
        </p:txBody>
      </p:sp>
      <p:grpSp>
        <p:nvGrpSpPr>
          <p:cNvPr id="5" name="Groupe 4">
            <a:extLst>
              <a:ext uri="{FF2B5EF4-FFF2-40B4-BE49-F238E27FC236}">
                <a16:creationId xmlns:a16="http://schemas.microsoft.com/office/drawing/2014/main" id="{F36F3B52-AAF1-CA3F-8676-C44A97B552F8}"/>
              </a:ext>
            </a:extLst>
          </p:cNvPr>
          <p:cNvGrpSpPr/>
          <p:nvPr/>
        </p:nvGrpSpPr>
        <p:grpSpPr>
          <a:xfrm>
            <a:off x="613744" y="1565291"/>
            <a:ext cx="8992848" cy="3029195"/>
            <a:chOff x="652141" y="1223835"/>
            <a:chExt cx="8992848" cy="3013888"/>
          </a:xfrm>
        </p:grpSpPr>
        <p:sp>
          <p:nvSpPr>
            <p:cNvPr id="6" name="Rectangle 5">
              <a:extLst>
                <a:ext uri="{FF2B5EF4-FFF2-40B4-BE49-F238E27FC236}">
                  <a16:creationId xmlns:a16="http://schemas.microsoft.com/office/drawing/2014/main" id="{40700C1A-A73C-3B83-167C-5662526FDF22}"/>
                </a:ext>
              </a:extLst>
            </p:cNvPr>
            <p:cNvSpPr/>
            <p:nvPr/>
          </p:nvSpPr>
          <p:spPr>
            <a:xfrm>
              <a:off x="2200637" y="1223835"/>
              <a:ext cx="851580"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Textes</a:t>
              </a:r>
            </a:p>
          </p:txBody>
        </p:sp>
        <p:sp>
          <p:nvSpPr>
            <p:cNvPr id="7" name="Flèche vers le bas 6">
              <a:extLst>
                <a:ext uri="{FF2B5EF4-FFF2-40B4-BE49-F238E27FC236}">
                  <a16:creationId xmlns:a16="http://schemas.microsoft.com/office/drawing/2014/main" id="{0D14601A-74B7-6D76-AAA2-9339EAD98116}"/>
                </a:ext>
              </a:extLst>
            </p:cNvPr>
            <p:cNvSpPr/>
            <p:nvPr/>
          </p:nvSpPr>
          <p:spPr>
            <a:xfrm>
              <a:off x="2487960" y="2124655"/>
              <a:ext cx="288032" cy="252000"/>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865736E-5A32-80B7-07B1-3439DE5023A2}"/>
                </a:ext>
              </a:extLst>
            </p:cNvPr>
            <p:cNvSpPr/>
            <p:nvPr/>
          </p:nvSpPr>
          <p:spPr>
            <a:xfrm>
              <a:off x="652141" y="1627970"/>
              <a:ext cx="4393206" cy="50111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Pré-traitement des données par défaut</a:t>
              </a:r>
            </a:p>
          </p:txBody>
        </p:sp>
        <p:sp>
          <p:nvSpPr>
            <p:cNvPr id="10" name="Rectangle 9">
              <a:extLst>
                <a:ext uri="{FF2B5EF4-FFF2-40B4-BE49-F238E27FC236}">
                  <a16:creationId xmlns:a16="http://schemas.microsoft.com/office/drawing/2014/main" id="{400D476E-0E37-91E9-17B1-0B72FD50482C}"/>
                </a:ext>
              </a:extLst>
            </p:cNvPr>
            <p:cNvSpPr/>
            <p:nvPr/>
          </p:nvSpPr>
          <p:spPr>
            <a:xfrm>
              <a:off x="2967414" y="3707472"/>
              <a:ext cx="6677575" cy="53025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Réduction de dimension ACP et T-SNE pour afficher les images selon les vraies classes </a:t>
              </a:r>
            </a:p>
          </p:txBody>
        </p:sp>
        <p:sp>
          <p:nvSpPr>
            <p:cNvPr id="11" name="Rectangle 10">
              <a:extLst>
                <a:ext uri="{FF2B5EF4-FFF2-40B4-BE49-F238E27FC236}">
                  <a16:creationId xmlns:a16="http://schemas.microsoft.com/office/drawing/2014/main" id="{0D9C46C4-FE8D-48D8-F452-92DC1252C434}"/>
                </a:ext>
              </a:extLst>
            </p:cNvPr>
            <p:cNvSpPr/>
            <p:nvPr/>
          </p:nvSpPr>
          <p:spPr>
            <a:xfrm>
              <a:off x="665140" y="2354677"/>
              <a:ext cx="4380207" cy="64162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Extraction de </a:t>
              </a:r>
              <a:r>
                <a:rPr lang="fr-FR" sz="1600" dirty="0" err="1">
                  <a:solidFill>
                    <a:schemeClr val="tx1"/>
                  </a:solidFill>
                  <a:latin typeface="Arial" panose="020B0604020202020204" pitchFamily="34" charset="0"/>
                  <a:cs typeface="Arial" panose="020B0604020202020204" pitchFamily="34" charset="0"/>
                </a:rPr>
                <a:t>features</a:t>
              </a:r>
              <a:r>
                <a:rPr lang="fr-FR" sz="1600" dirty="0">
                  <a:solidFill>
                    <a:schemeClr val="tx1"/>
                  </a:solidFill>
                  <a:latin typeface="Arial" panose="020B0604020202020204" pitchFamily="34" charset="0"/>
                  <a:cs typeface="Arial" panose="020B0604020202020204" pitchFamily="34" charset="0"/>
                </a:rPr>
                <a:t> : </a:t>
              </a:r>
              <a:r>
                <a:rPr lang="fr-FR" sz="1600" dirty="0">
                  <a:latin typeface="Arial" panose="020B0604020202020204" pitchFamily="34" charset="0"/>
                  <a:cs typeface="Arial" panose="020B0604020202020204" pitchFamily="34" charset="0"/>
                </a:rPr>
                <a:t>bag-of-</a:t>
              </a:r>
              <a:r>
                <a:rPr lang="fr-FR" sz="1600" dirty="0" err="1">
                  <a:latin typeface="Arial" panose="020B0604020202020204" pitchFamily="34" charset="0"/>
                  <a:cs typeface="Arial" panose="020B0604020202020204" pitchFamily="34" charset="0"/>
                </a:rPr>
                <a:t>words</a:t>
              </a:r>
              <a:r>
                <a:rPr lang="fr-FR" sz="1600" dirty="0">
                  <a:latin typeface="Arial" panose="020B0604020202020204" pitchFamily="34" charset="0"/>
                  <a:cs typeface="Arial" panose="020B0604020202020204" pitchFamily="34" charset="0"/>
                </a:rPr>
                <a:t> et </a:t>
              </a:r>
              <a:r>
                <a:rPr lang="fr-FR" sz="1600" dirty="0" err="1">
                  <a:latin typeface="Arial" panose="020B0604020202020204" pitchFamily="34" charset="0"/>
                  <a:cs typeface="Arial" panose="020B0604020202020204" pitchFamily="34" charset="0"/>
                </a:rPr>
                <a:t>word</a:t>
              </a:r>
              <a:r>
                <a:rPr lang="fr-FR" sz="1600" dirty="0">
                  <a:latin typeface="Arial" panose="020B0604020202020204" pitchFamily="34" charset="0"/>
                  <a:cs typeface="Arial" panose="020B0604020202020204" pitchFamily="34" charset="0"/>
                </a:rPr>
                <a:t>/sentence </a:t>
              </a:r>
              <a:r>
                <a:rPr lang="fr-FR" sz="1600" dirty="0" err="1">
                  <a:latin typeface="Arial" panose="020B0604020202020204" pitchFamily="34" charset="0"/>
                  <a:cs typeface="Arial" panose="020B0604020202020204" pitchFamily="34" charset="0"/>
                </a:rPr>
                <a:t>embedding</a:t>
              </a:r>
              <a:endParaRPr lang="fr-FR" sz="1600" dirty="0">
                <a:latin typeface="Arial" panose="020B0604020202020204" pitchFamily="34" charset="0"/>
                <a:cs typeface="Arial" panose="020B0604020202020204" pitchFamily="34" charset="0"/>
              </a:endParaRPr>
            </a:p>
          </p:txBody>
        </p:sp>
      </p:grpSp>
      <p:grpSp>
        <p:nvGrpSpPr>
          <p:cNvPr id="12" name="Groupe 11">
            <a:extLst>
              <a:ext uri="{FF2B5EF4-FFF2-40B4-BE49-F238E27FC236}">
                <a16:creationId xmlns:a16="http://schemas.microsoft.com/office/drawing/2014/main" id="{F8391112-BF03-5FDB-E35F-B576B0B1C340}"/>
              </a:ext>
            </a:extLst>
          </p:cNvPr>
          <p:cNvGrpSpPr/>
          <p:nvPr/>
        </p:nvGrpSpPr>
        <p:grpSpPr>
          <a:xfrm>
            <a:off x="6971908" y="1527098"/>
            <a:ext cx="4380208" cy="1757051"/>
            <a:chOff x="4782642" y="1277879"/>
            <a:chExt cx="4380208" cy="1757051"/>
          </a:xfrm>
        </p:grpSpPr>
        <p:sp>
          <p:nvSpPr>
            <p:cNvPr id="13" name="Rectangle 12">
              <a:extLst>
                <a:ext uri="{FF2B5EF4-FFF2-40B4-BE49-F238E27FC236}">
                  <a16:creationId xmlns:a16="http://schemas.microsoft.com/office/drawing/2014/main" id="{D5E3761E-31F9-955A-F7EA-9346EA7AEC19}"/>
                </a:ext>
              </a:extLst>
            </p:cNvPr>
            <p:cNvSpPr/>
            <p:nvPr/>
          </p:nvSpPr>
          <p:spPr>
            <a:xfrm>
              <a:off x="6309447" y="1277879"/>
              <a:ext cx="952505"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Images</a:t>
              </a:r>
            </a:p>
          </p:txBody>
        </p:sp>
        <p:sp>
          <p:nvSpPr>
            <p:cNvPr id="14" name="Flèche vers le bas 13">
              <a:extLst>
                <a:ext uri="{FF2B5EF4-FFF2-40B4-BE49-F238E27FC236}">
                  <a16:creationId xmlns:a16="http://schemas.microsoft.com/office/drawing/2014/main" id="{3A810D93-3666-B05F-4837-A6E015B0FED5}"/>
                </a:ext>
              </a:extLst>
            </p:cNvPr>
            <p:cNvSpPr/>
            <p:nvPr/>
          </p:nvSpPr>
          <p:spPr>
            <a:xfrm>
              <a:off x="6828730" y="2119597"/>
              <a:ext cx="288032" cy="294036"/>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30B0BF1-FFEF-19E4-19E0-42C8F5D46873}"/>
                </a:ext>
              </a:extLst>
            </p:cNvPr>
            <p:cNvSpPr/>
            <p:nvPr/>
          </p:nvSpPr>
          <p:spPr>
            <a:xfrm>
              <a:off x="4818865" y="1670805"/>
              <a:ext cx="4343985" cy="44129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Pré-traitement des données par défaut</a:t>
              </a:r>
            </a:p>
          </p:txBody>
        </p:sp>
        <p:sp>
          <p:nvSpPr>
            <p:cNvPr id="18" name="Rectangle 17">
              <a:extLst>
                <a:ext uri="{FF2B5EF4-FFF2-40B4-BE49-F238E27FC236}">
                  <a16:creationId xmlns:a16="http://schemas.microsoft.com/office/drawing/2014/main" id="{F62201E2-01B5-C853-70EA-2ACD640A468A}"/>
                </a:ext>
              </a:extLst>
            </p:cNvPr>
            <p:cNvSpPr/>
            <p:nvPr/>
          </p:nvSpPr>
          <p:spPr>
            <a:xfrm>
              <a:off x="4782642" y="2410124"/>
              <a:ext cx="4380208" cy="62480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Extraction de </a:t>
              </a:r>
              <a:r>
                <a:rPr lang="fr-FR" sz="1600" dirty="0" err="1">
                  <a:solidFill>
                    <a:schemeClr val="tx1"/>
                  </a:solidFill>
                  <a:latin typeface="Arial" panose="020B0604020202020204" pitchFamily="34" charset="0"/>
                  <a:cs typeface="Arial" panose="020B0604020202020204" pitchFamily="34" charset="0"/>
                </a:rPr>
                <a:t>features</a:t>
              </a:r>
              <a:r>
                <a:rPr lang="fr-FR" sz="1600" dirty="0">
                  <a:solidFill>
                    <a:schemeClr val="tx1"/>
                  </a:solidFill>
                  <a:latin typeface="Arial" panose="020B0604020202020204" pitchFamily="34" charset="0"/>
                  <a:cs typeface="Arial" panose="020B0604020202020204" pitchFamily="34" charset="0"/>
                </a:rPr>
                <a:t> : SIFT et </a:t>
              </a:r>
              <a:r>
                <a:rPr lang="fr-FR" sz="1600" dirty="0">
                  <a:solidFill>
                    <a:srgbClr val="271A38"/>
                  </a:solidFill>
                  <a:effectLst/>
                  <a:latin typeface="Arial" panose="020B0604020202020204" pitchFamily="34" charset="0"/>
                  <a:ea typeface="Times New Roman" panose="02020603050405020304" pitchFamily="18" charset="0"/>
                  <a:cs typeface="Arial" panose="020B0604020202020204" pitchFamily="34" charset="0"/>
                </a:rPr>
                <a:t>CNN Transfer Learning</a:t>
              </a:r>
              <a:r>
                <a:rPr lang="fr-FR" sz="1600" dirty="0">
                  <a:effectLst/>
                  <a:latin typeface="Arial" panose="020B0604020202020204" pitchFamily="34" charset="0"/>
                  <a:cs typeface="Arial" panose="020B0604020202020204" pitchFamily="34" charset="0"/>
                </a:rPr>
                <a:t> </a:t>
              </a:r>
              <a:endParaRPr lang="fr-FR" sz="1600" dirty="0">
                <a:solidFill>
                  <a:schemeClr val="tx1"/>
                </a:solidFill>
                <a:latin typeface="Arial" panose="020B0604020202020204" pitchFamily="34" charset="0"/>
                <a:cs typeface="Arial" panose="020B0604020202020204" pitchFamily="34" charset="0"/>
              </a:endParaRPr>
            </a:p>
          </p:txBody>
        </p:sp>
      </p:grpSp>
      <p:grpSp>
        <p:nvGrpSpPr>
          <p:cNvPr id="19" name="Groupe 18">
            <a:extLst>
              <a:ext uri="{FF2B5EF4-FFF2-40B4-BE49-F238E27FC236}">
                <a16:creationId xmlns:a16="http://schemas.microsoft.com/office/drawing/2014/main" id="{F0FFB6EE-9DA2-EFC3-B406-51209B073632}"/>
              </a:ext>
            </a:extLst>
          </p:cNvPr>
          <p:cNvGrpSpPr/>
          <p:nvPr/>
        </p:nvGrpSpPr>
        <p:grpSpPr>
          <a:xfrm>
            <a:off x="4178703" y="3428853"/>
            <a:ext cx="4320010" cy="534201"/>
            <a:chOff x="3048041" y="3215795"/>
            <a:chExt cx="4320010" cy="483547"/>
          </a:xfrm>
        </p:grpSpPr>
        <p:sp>
          <p:nvSpPr>
            <p:cNvPr id="20" name="Flèche vers le bas 19">
              <a:extLst>
                <a:ext uri="{FF2B5EF4-FFF2-40B4-BE49-F238E27FC236}">
                  <a16:creationId xmlns:a16="http://schemas.microsoft.com/office/drawing/2014/main" id="{40DF5061-1ECB-BE84-84A8-4D064C99A7E5}"/>
                </a:ext>
              </a:extLst>
            </p:cNvPr>
            <p:cNvSpPr/>
            <p:nvPr/>
          </p:nvSpPr>
          <p:spPr>
            <a:xfrm rot="19025933">
              <a:off x="3048041" y="3215795"/>
              <a:ext cx="291203" cy="483547"/>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Flèche vers le bas 20">
              <a:extLst>
                <a:ext uri="{FF2B5EF4-FFF2-40B4-BE49-F238E27FC236}">
                  <a16:creationId xmlns:a16="http://schemas.microsoft.com/office/drawing/2014/main" id="{BFBB880D-1425-1F80-5323-02C9A4788DFD}"/>
                </a:ext>
              </a:extLst>
            </p:cNvPr>
            <p:cNvSpPr/>
            <p:nvPr/>
          </p:nvSpPr>
          <p:spPr>
            <a:xfrm rot="2138483">
              <a:off x="7095370" y="3229216"/>
              <a:ext cx="272681" cy="439159"/>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6" name="Rectangle 35">
            <a:extLst>
              <a:ext uri="{FF2B5EF4-FFF2-40B4-BE49-F238E27FC236}">
                <a16:creationId xmlns:a16="http://schemas.microsoft.com/office/drawing/2014/main" id="{C8AEF126-85E6-9A8A-08E6-9D76C5074A99}"/>
              </a:ext>
            </a:extLst>
          </p:cNvPr>
          <p:cNvSpPr/>
          <p:nvPr/>
        </p:nvSpPr>
        <p:spPr>
          <a:xfrm>
            <a:off x="2929017" y="6208302"/>
            <a:ext cx="6592772" cy="51593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lvl="0" algn="ctr"/>
            <a:r>
              <a:rPr lang="fr-FR" sz="1600" dirty="0">
                <a:latin typeface="Arial" panose="020B0604020202020204" pitchFamily="34" charset="0"/>
                <a:cs typeface="Arial" panose="020B0604020202020204" pitchFamily="34" charset="0"/>
              </a:rPr>
              <a:t>Calcul de l’ARI Score pour comparer la similarité de la catégorisation (catégorie réelle / cluster k-</a:t>
            </a:r>
            <a:r>
              <a:rPr lang="fr-FR" sz="1600" dirty="0" err="1">
                <a:latin typeface="Arial" panose="020B0604020202020204" pitchFamily="34" charset="0"/>
                <a:cs typeface="Arial" panose="020B0604020202020204" pitchFamily="34" charset="0"/>
              </a:rPr>
              <a:t>means</a:t>
            </a:r>
            <a:r>
              <a:rPr lang="fr-FR"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39" name="Flèche vers le bas 38">
            <a:extLst>
              <a:ext uri="{FF2B5EF4-FFF2-40B4-BE49-F238E27FC236}">
                <a16:creationId xmlns:a16="http://schemas.microsoft.com/office/drawing/2014/main" id="{E483593B-B301-D82D-444B-BE1A5189C199}"/>
              </a:ext>
            </a:extLst>
          </p:cNvPr>
          <p:cNvSpPr/>
          <p:nvPr/>
        </p:nvSpPr>
        <p:spPr>
          <a:xfrm>
            <a:off x="5951984" y="5859104"/>
            <a:ext cx="288032" cy="349198"/>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42">
            <a:extLst>
              <a:ext uri="{FF2B5EF4-FFF2-40B4-BE49-F238E27FC236}">
                <a16:creationId xmlns:a16="http://schemas.microsoft.com/office/drawing/2014/main" id="{5BE534EE-0F45-F9FA-D10F-AEA7AC848699}"/>
              </a:ext>
            </a:extLst>
          </p:cNvPr>
          <p:cNvSpPr/>
          <p:nvPr/>
        </p:nvSpPr>
        <p:spPr>
          <a:xfrm>
            <a:off x="2956553" y="5152435"/>
            <a:ext cx="6677574" cy="51510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600" dirty="0">
                <a:solidFill>
                  <a:schemeClr val="tx1"/>
                </a:solidFill>
                <a:latin typeface="Arial" panose="020B0604020202020204" pitchFamily="34" charset="0"/>
                <a:cs typeface="Arial" panose="020B0604020202020204" pitchFamily="34" charset="0"/>
              </a:rPr>
              <a:t>Création de clusters à partir du T-SNE et affichage des images selon clusters</a:t>
            </a:r>
            <a:endParaRPr lang="fr-FR" sz="1600" i="1" dirty="0">
              <a:solidFill>
                <a:schemeClr val="tx1"/>
              </a:solidFill>
              <a:latin typeface="Arial" panose="020B0604020202020204" pitchFamily="34" charset="0"/>
              <a:ea typeface="Yu Gothic Light" panose="020B0300000000000000" pitchFamily="34" charset="-128"/>
              <a:cs typeface="Arial" panose="020B0604020202020204" pitchFamily="34" charset="0"/>
            </a:endParaRPr>
          </a:p>
        </p:txBody>
      </p:sp>
      <p:sp>
        <p:nvSpPr>
          <p:cNvPr id="44" name="Flèche vers le bas 43">
            <a:extLst>
              <a:ext uri="{FF2B5EF4-FFF2-40B4-BE49-F238E27FC236}">
                <a16:creationId xmlns:a16="http://schemas.microsoft.com/office/drawing/2014/main" id="{8E0A0DC5-6FDF-FEBE-309E-01EC8535E6F5}"/>
              </a:ext>
            </a:extLst>
          </p:cNvPr>
          <p:cNvSpPr/>
          <p:nvPr/>
        </p:nvSpPr>
        <p:spPr>
          <a:xfrm>
            <a:off x="5979771" y="4749025"/>
            <a:ext cx="288032" cy="349198"/>
          </a:xfrm>
          <a:prstGeom prst="downArrow">
            <a:avLst/>
          </a:prstGeom>
          <a:solidFill>
            <a:schemeClr val="accent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Accolade ouvrante 44">
            <a:extLst>
              <a:ext uri="{FF2B5EF4-FFF2-40B4-BE49-F238E27FC236}">
                <a16:creationId xmlns:a16="http://schemas.microsoft.com/office/drawing/2014/main" id="{0A7AAD07-8BE5-0592-4BD8-82C89CB3A0DD}"/>
              </a:ext>
            </a:extLst>
          </p:cNvPr>
          <p:cNvSpPr/>
          <p:nvPr/>
        </p:nvSpPr>
        <p:spPr>
          <a:xfrm>
            <a:off x="2557873" y="3962850"/>
            <a:ext cx="455947" cy="189625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47" name="ZoneTexte 46">
            <a:extLst>
              <a:ext uri="{FF2B5EF4-FFF2-40B4-BE49-F238E27FC236}">
                <a16:creationId xmlns:a16="http://schemas.microsoft.com/office/drawing/2014/main" id="{10CF6A78-343B-589B-AF98-889B77C4CC3E}"/>
              </a:ext>
            </a:extLst>
          </p:cNvPr>
          <p:cNvSpPr txBox="1"/>
          <p:nvPr/>
        </p:nvSpPr>
        <p:spPr>
          <a:xfrm>
            <a:off x="-41214" y="4289444"/>
            <a:ext cx="2599087" cy="1569660"/>
          </a:xfrm>
          <a:prstGeom prst="rect">
            <a:avLst/>
          </a:prstGeom>
          <a:noFill/>
        </p:spPr>
        <p:txBody>
          <a:bodyPr wrap="square">
            <a:spAutoFit/>
          </a:bodyPr>
          <a:lstStyle/>
          <a:p>
            <a:pPr algn="ctr"/>
            <a:r>
              <a:rPr lang="fr-FR" sz="1600" dirty="0">
                <a:solidFill>
                  <a:schemeClr val="tx1"/>
                </a:solidFill>
                <a:latin typeface="Arial" panose="020B0604020202020204" pitchFamily="34" charset="0"/>
                <a:cs typeface="Arial" panose="020B0604020202020204" pitchFamily="34" charset="0"/>
              </a:rPr>
              <a:t>Analyse graphique T-SNE pour étudier la faisabilité de regrouper automatiquement des produits de même catégorie </a:t>
            </a:r>
            <a:endParaRPr lang="fr-FR" sz="1600" i="1" dirty="0">
              <a:solidFill>
                <a:schemeClr val="tx1"/>
              </a:solidFill>
              <a:latin typeface="Arial" panose="020B0604020202020204" pitchFamily="34" charset="0"/>
              <a:ea typeface="Yu Gothic Light" panose="020B0300000000000000" pitchFamily="34" charset="-128"/>
              <a:cs typeface="Arial" panose="020B0604020202020204" pitchFamily="34" charset="0"/>
            </a:endParaRPr>
          </a:p>
        </p:txBody>
      </p:sp>
    </p:spTree>
    <p:extLst>
      <p:ext uri="{BB962C8B-B14F-4D97-AF65-F5344CB8AC3E}">
        <p14:creationId xmlns:p14="http://schemas.microsoft.com/office/powerpoint/2010/main" val="420306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474B57-7739-3491-E932-F08205300751}"/>
              </a:ext>
            </a:extLst>
          </p:cNvPr>
          <p:cNvSpPr>
            <a:spLocks noGrp="1"/>
          </p:cNvSpPr>
          <p:nvPr>
            <p:ph type="title"/>
          </p:nvPr>
        </p:nvSpPr>
        <p:spPr>
          <a:xfrm>
            <a:off x="2231136" y="751750"/>
            <a:ext cx="7729728" cy="1188720"/>
          </a:xfrm>
        </p:spPr>
        <p:txBody>
          <a:bodyPr>
            <a:normAutofit/>
          </a:bodyPr>
          <a:lstStyle/>
          <a:p>
            <a:r>
              <a:rPr lang="fr-FR" dirty="0"/>
              <a:t>Prétraitement des Données Texte</a:t>
            </a:r>
            <a:br>
              <a:rPr lang="fr-FR" dirty="0"/>
            </a:br>
            <a:r>
              <a:rPr lang="fr-FR" sz="1400" dirty="0"/>
              <a:t>variables de description et nom de produit</a:t>
            </a:r>
            <a:endParaRPr lang="fr-FR" dirty="0"/>
          </a:p>
        </p:txBody>
      </p:sp>
      <p:graphicFrame>
        <p:nvGraphicFramePr>
          <p:cNvPr id="5" name="Espace réservé du contenu 2">
            <a:extLst>
              <a:ext uri="{FF2B5EF4-FFF2-40B4-BE49-F238E27FC236}">
                <a16:creationId xmlns:a16="http://schemas.microsoft.com/office/drawing/2014/main" id="{A476114D-FFC0-C16A-39CF-7E3D948B8A41}"/>
              </a:ext>
            </a:extLst>
          </p:cNvPr>
          <p:cNvGraphicFramePr>
            <a:graphicFrameLocks noGrp="1"/>
          </p:cNvGraphicFramePr>
          <p:nvPr>
            <p:ph idx="1"/>
            <p:extLst>
              <p:ext uri="{D42A27DB-BD31-4B8C-83A1-F6EECF244321}">
                <p14:modId xmlns:p14="http://schemas.microsoft.com/office/powerpoint/2010/main" val="886866295"/>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25BBBFED-CFFE-3AFB-B69E-05F150D2C74E}"/>
              </a:ext>
            </a:extLst>
          </p:cNvPr>
          <p:cNvSpPr>
            <a:spLocks noGrp="1"/>
          </p:cNvSpPr>
          <p:nvPr>
            <p:ph type="sldNum" sz="quarter" idx="12"/>
          </p:nvPr>
        </p:nvSpPr>
        <p:spPr>
          <a:xfrm>
            <a:off x="11630291" y="6368527"/>
            <a:ext cx="365760" cy="365760"/>
          </a:xfrm>
        </p:spPr>
        <p:txBody>
          <a:bodyPr/>
          <a:lstStyle/>
          <a:p>
            <a:fld id="{8A7A6979-0714-4377-B894-6BE4C2D6E202}" type="slidenum">
              <a:rPr lang="en-US" smtClean="0"/>
              <a:pPr/>
              <a:t>5</a:t>
            </a:fld>
            <a:endParaRPr lang="en-US" dirty="0"/>
          </a:p>
        </p:txBody>
      </p:sp>
      <p:sp>
        <p:nvSpPr>
          <p:cNvPr id="6" name="ZoneTexte 5">
            <a:extLst>
              <a:ext uri="{FF2B5EF4-FFF2-40B4-BE49-F238E27FC236}">
                <a16:creationId xmlns:a16="http://schemas.microsoft.com/office/drawing/2014/main" id="{8324C0E8-D0BB-0B08-719A-61160FE89286}"/>
              </a:ext>
            </a:extLst>
          </p:cNvPr>
          <p:cNvSpPr txBox="1"/>
          <p:nvPr/>
        </p:nvSpPr>
        <p:spPr>
          <a:xfrm>
            <a:off x="7635024" y="6332683"/>
            <a:ext cx="6100174"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 Texte</a:t>
            </a:r>
          </a:p>
        </p:txBody>
      </p:sp>
      <p:sp>
        <p:nvSpPr>
          <p:cNvPr id="7" name="Accolade ouvrante 6">
            <a:extLst>
              <a:ext uri="{FF2B5EF4-FFF2-40B4-BE49-F238E27FC236}">
                <a16:creationId xmlns:a16="http://schemas.microsoft.com/office/drawing/2014/main" id="{0F97D2E7-4742-44B5-CC04-6E19F0EF0C79}"/>
              </a:ext>
            </a:extLst>
          </p:cNvPr>
          <p:cNvSpPr/>
          <p:nvPr/>
        </p:nvSpPr>
        <p:spPr>
          <a:xfrm rot="16200000">
            <a:off x="3280978" y="3447069"/>
            <a:ext cx="369330" cy="5000883"/>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62982033-FD52-C882-3382-850A1A39C16B}"/>
              </a:ext>
            </a:extLst>
          </p:cNvPr>
          <p:cNvSpPr txBox="1"/>
          <p:nvPr/>
        </p:nvSpPr>
        <p:spPr>
          <a:xfrm>
            <a:off x="1711701" y="6178794"/>
            <a:ext cx="3507883" cy="307777"/>
          </a:xfrm>
          <a:prstGeom prst="rect">
            <a:avLst/>
          </a:prstGeom>
          <a:noFill/>
        </p:spPr>
        <p:txBody>
          <a:bodyPr wrap="none" rtlCol="0">
            <a:spAutoFit/>
          </a:bodyPr>
          <a:lstStyle/>
          <a:p>
            <a:r>
              <a:rPr lang="fr-FR" sz="1400" dirty="0"/>
              <a:t>Seulement pour le bag-of-</a:t>
            </a:r>
            <a:r>
              <a:rPr lang="fr-FR" sz="1400" dirty="0" err="1"/>
              <a:t>words</a:t>
            </a:r>
            <a:r>
              <a:rPr lang="fr-FR" sz="1400" dirty="0"/>
              <a:t> et Word2Vec</a:t>
            </a:r>
          </a:p>
        </p:txBody>
      </p:sp>
    </p:spTree>
    <p:extLst>
      <p:ext uri="{BB962C8B-B14F-4D97-AF65-F5344CB8AC3E}">
        <p14:creationId xmlns:p14="http://schemas.microsoft.com/office/powerpoint/2010/main" val="244317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1D222-551F-794F-1269-DB1F09CE0924}"/>
              </a:ext>
            </a:extLst>
          </p:cNvPr>
          <p:cNvSpPr>
            <a:spLocks noGrp="1"/>
          </p:cNvSpPr>
          <p:nvPr>
            <p:ph type="title"/>
          </p:nvPr>
        </p:nvSpPr>
        <p:spPr>
          <a:xfrm>
            <a:off x="2231136" y="464514"/>
            <a:ext cx="7729728" cy="1188720"/>
          </a:xfrm>
        </p:spPr>
        <p:txBody>
          <a:bodyPr/>
          <a:lstStyle/>
          <a:p>
            <a:r>
              <a:rPr lang="fr-FR" dirty="0"/>
              <a:t>bag of </a:t>
            </a:r>
            <a:r>
              <a:rPr lang="fr-FR" dirty="0" err="1"/>
              <a:t>words</a:t>
            </a:r>
            <a:r>
              <a:rPr lang="fr-FR" dirty="0"/>
              <a:t> : </a:t>
            </a:r>
            <a:r>
              <a:rPr lang="fr-FR" dirty="0" err="1"/>
              <a:t>countVectorizer</a:t>
            </a:r>
            <a:r>
              <a:rPr lang="fr-FR" dirty="0"/>
              <a:t> et Tf-</a:t>
            </a:r>
            <a:r>
              <a:rPr lang="fr-FR" dirty="0" err="1"/>
              <a:t>idf</a:t>
            </a:r>
            <a:r>
              <a:rPr lang="fr-FR" dirty="0"/>
              <a:t> </a:t>
            </a:r>
          </a:p>
        </p:txBody>
      </p:sp>
      <p:sp>
        <p:nvSpPr>
          <p:cNvPr id="3" name="Espace réservé du contenu 2">
            <a:extLst>
              <a:ext uri="{FF2B5EF4-FFF2-40B4-BE49-F238E27FC236}">
                <a16:creationId xmlns:a16="http://schemas.microsoft.com/office/drawing/2014/main" id="{CC40DBB1-FF3D-36B1-604D-5D2D8C3D7BBB}"/>
              </a:ext>
            </a:extLst>
          </p:cNvPr>
          <p:cNvSpPr>
            <a:spLocks noGrp="1"/>
          </p:cNvSpPr>
          <p:nvPr>
            <p:ph idx="1"/>
          </p:nvPr>
        </p:nvSpPr>
        <p:spPr>
          <a:xfrm>
            <a:off x="5594743" y="2221182"/>
            <a:ext cx="6100174" cy="3787732"/>
          </a:xfrm>
        </p:spPr>
        <p:txBody>
          <a:bodyPr>
            <a:normAutofit/>
          </a:bodyPr>
          <a:lstStyle/>
          <a:p>
            <a:pPr marL="0" indent="0">
              <a:buNone/>
            </a:pPr>
            <a:r>
              <a:rPr lang="fr-FR" dirty="0"/>
              <a:t>Bag-of-</a:t>
            </a:r>
            <a:r>
              <a:rPr lang="fr-FR" dirty="0" err="1"/>
              <a:t>words</a:t>
            </a:r>
            <a:r>
              <a:rPr lang="fr-FR" dirty="0"/>
              <a:t> : transformer un texte donné en un vecteur basé sur :</a:t>
            </a:r>
          </a:p>
          <a:p>
            <a:r>
              <a:rPr lang="fr-FR" dirty="0"/>
              <a:t>le nombre d’occurrence de chaque mot dans le document pour le</a:t>
            </a:r>
            <a:r>
              <a:rPr lang="fr-FR" b="1" dirty="0"/>
              <a:t> </a:t>
            </a:r>
            <a:r>
              <a:rPr lang="fr-FR" b="1" dirty="0" err="1"/>
              <a:t>CountVectorizer</a:t>
            </a:r>
            <a:r>
              <a:rPr lang="fr-FR" b="1" dirty="0"/>
              <a:t> </a:t>
            </a:r>
            <a:endParaRPr lang="fr-FR" dirty="0"/>
          </a:p>
          <a:p>
            <a:r>
              <a:rPr lang="fr-FR" dirty="0"/>
              <a:t>Le rapport du nombre d’occurrences du mot de la </a:t>
            </a:r>
            <a:r>
              <a:rPr lang="fr-FR" dirty="0" err="1"/>
              <a:t>feature</a:t>
            </a:r>
            <a:r>
              <a:rPr lang="fr-FR" dirty="0"/>
              <a:t> dans le document par le nombre d’occurrences de la </a:t>
            </a:r>
            <a:r>
              <a:rPr lang="fr-FR" dirty="0" err="1"/>
              <a:t>feature</a:t>
            </a:r>
            <a:r>
              <a:rPr lang="fr-FR" dirty="0"/>
              <a:t> dans le corpus pour </a:t>
            </a:r>
            <a:r>
              <a:rPr lang="fr-FR" b="1" dirty="0"/>
              <a:t>la métrique </a:t>
            </a:r>
            <a:r>
              <a:rPr lang="fr-FR" b="1" dirty="0" err="1"/>
              <a:t>tf-idf</a:t>
            </a:r>
            <a:r>
              <a:rPr lang="fr-FR" dirty="0"/>
              <a:t>. Il va donc réduire l'importance des termes qui apparaissent dans tous les documents.</a:t>
            </a:r>
          </a:p>
          <a:p>
            <a:endParaRPr lang="fr-FR" dirty="0"/>
          </a:p>
        </p:txBody>
      </p:sp>
      <p:sp>
        <p:nvSpPr>
          <p:cNvPr id="4" name="Espace réservé du numéro de diapositive 3">
            <a:extLst>
              <a:ext uri="{FF2B5EF4-FFF2-40B4-BE49-F238E27FC236}">
                <a16:creationId xmlns:a16="http://schemas.microsoft.com/office/drawing/2014/main" id="{8FA5CFB2-E0A0-9D02-BB32-FF916F02FA20}"/>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
        <p:nvSpPr>
          <p:cNvPr id="6" name="ZoneTexte 5">
            <a:extLst>
              <a:ext uri="{FF2B5EF4-FFF2-40B4-BE49-F238E27FC236}">
                <a16:creationId xmlns:a16="http://schemas.microsoft.com/office/drawing/2014/main" id="{9FA48E70-1C4C-A058-010F-07CB5CA231FD}"/>
              </a:ext>
            </a:extLst>
          </p:cNvPr>
          <p:cNvSpPr txBox="1"/>
          <p:nvPr/>
        </p:nvSpPr>
        <p:spPr>
          <a:xfrm>
            <a:off x="181628" y="6399014"/>
            <a:ext cx="6100174"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 Texte</a:t>
            </a:r>
          </a:p>
        </p:txBody>
      </p:sp>
      <p:pic>
        <p:nvPicPr>
          <p:cNvPr id="7" name="Image 6">
            <a:extLst>
              <a:ext uri="{FF2B5EF4-FFF2-40B4-BE49-F238E27FC236}">
                <a16:creationId xmlns:a16="http://schemas.microsoft.com/office/drawing/2014/main" id="{47AB6F2C-633A-4BE4-80A2-5D1CBEB22CF6}"/>
              </a:ext>
            </a:extLst>
          </p:cNvPr>
          <p:cNvPicPr>
            <a:picLocks noChangeAspect="1"/>
          </p:cNvPicPr>
          <p:nvPr/>
        </p:nvPicPr>
        <p:blipFill>
          <a:blip r:embed="rId2"/>
          <a:stretch>
            <a:fillRect/>
          </a:stretch>
        </p:blipFill>
        <p:spPr>
          <a:xfrm>
            <a:off x="876770" y="2221182"/>
            <a:ext cx="3033771" cy="2719933"/>
          </a:xfrm>
          <a:prstGeom prst="rect">
            <a:avLst/>
          </a:prstGeom>
        </p:spPr>
      </p:pic>
      <p:sp>
        <p:nvSpPr>
          <p:cNvPr id="8" name="ZoneTexte 7">
            <a:extLst>
              <a:ext uri="{FF2B5EF4-FFF2-40B4-BE49-F238E27FC236}">
                <a16:creationId xmlns:a16="http://schemas.microsoft.com/office/drawing/2014/main" id="{23530236-CEB0-4968-FD51-B68BBA8E8DC9}"/>
              </a:ext>
            </a:extLst>
          </p:cNvPr>
          <p:cNvSpPr txBox="1"/>
          <p:nvPr/>
        </p:nvSpPr>
        <p:spPr>
          <a:xfrm>
            <a:off x="258418" y="5285352"/>
            <a:ext cx="5124465" cy="954107"/>
          </a:xfrm>
          <a:prstGeom prst="rect">
            <a:avLst/>
          </a:prstGeom>
          <a:noFill/>
        </p:spPr>
        <p:txBody>
          <a:bodyPr wrap="square" rtlCol="0">
            <a:spAutoFit/>
          </a:bodyPr>
          <a:lstStyle/>
          <a:p>
            <a:r>
              <a:rPr lang="fr-FR" sz="1400" dirty="0"/>
              <a:t>Essai 1 : </a:t>
            </a:r>
            <a:r>
              <a:rPr lang="fr-FR" sz="1400" dirty="0">
                <a:effectLst/>
                <a:latin typeface="Arial" panose="020B0604020202020204" pitchFamily="34" charset="0"/>
                <a:ea typeface="Times New Roman" panose="02020603050405020304" pitchFamily="18" charset="0"/>
                <a:cs typeface="Arial" panose="020B0604020202020204" pitchFamily="34" charset="0"/>
              </a:rPr>
              <a:t>fit et </a:t>
            </a:r>
            <a:r>
              <a:rPr lang="fr-FR" sz="1400" dirty="0" err="1">
                <a:effectLst/>
                <a:latin typeface="Arial" panose="020B0604020202020204" pitchFamily="34" charset="0"/>
                <a:ea typeface="Times New Roman" panose="02020603050405020304" pitchFamily="18" charset="0"/>
                <a:cs typeface="Arial" panose="020B0604020202020204" pitchFamily="34" charset="0"/>
              </a:rPr>
              <a:t>transform</a:t>
            </a:r>
            <a:r>
              <a:rPr lang="fr-FR" sz="1400" dirty="0">
                <a:effectLst/>
                <a:latin typeface="Arial" panose="020B0604020202020204" pitchFamily="34" charset="0"/>
                <a:ea typeface="Times New Roman" panose="02020603050405020304" pitchFamily="18" charset="0"/>
                <a:cs typeface="Arial" panose="020B0604020202020204" pitchFamily="34" charset="0"/>
              </a:rPr>
              <a:t> sur « description » </a:t>
            </a:r>
            <a:endParaRPr lang="fr-FR" sz="1400" dirty="0"/>
          </a:p>
          <a:p>
            <a:r>
              <a:rPr lang="fr-FR" sz="1400" dirty="0"/>
              <a:t>Essai 2 : </a:t>
            </a:r>
            <a:r>
              <a:rPr lang="fr-FR" sz="1400" dirty="0">
                <a:effectLst/>
                <a:latin typeface="Arial" panose="020B0604020202020204" pitchFamily="34" charset="0"/>
                <a:ea typeface="Times New Roman" panose="02020603050405020304" pitchFamily="18" charset="0"/>
                <a:cs typeface="Arial" panose="020B0604020202020204" pitchFamily="34" charset="0"/>
              </a:rPr>
              <a:t>fit et </a:t>
            </a:r>
            <a:r>
              <a:rPr lang="fr-FR" sz="1400" dirty="0" err="1">
                <a:effectLst/>
                <a:latin typeface="Arial" panose="020B0604020202020204" pitchFamily="34" charset="0"/>
                <a:ea typeface="Times New Roman" panose="02020603050405020304" pitchFamily="18" charset="0"/>
                <a:cs typeface="Arial" panose="020B0604020202020204" pitchFamily="34" charset="0"/>
              </a:rPr>
              <a:t>transform</a:t>
            </a:r>
            <a:r>
              <a:rPr lang="fr-FR" sz="1400" dirty="0">
                <a:effectLst/>
                <a:latin typeface="Arial" panose="020B0604020202020204" pitchFamily="34" charset="0"/>
                <a:ea typeface="Times New Roman" panose="02020603050405020304" pitchFamily="18" charset="0"/>
                <a:cs typeface="Arial" panose="020B0604020202020204" pitchFamily="34" charset="0"/>
              </a:rPr>
              <a:t> sur « </a:t>
            </a:r>
            <a:r>
              <a:rPr lang="fr-FR" sz="1400" dirty="0" err="1">
                <a:effectLst/>
                <a:latin typeface="Arial" panose="020B0604020202020204" pitchFamily="34" charset="0"/>
                <a:ea typeface="Times New Roman" panose="02020603050405020304" pitchFamily="18" charset="0"/>
                <a:cs typeface="Arial" panose="020B0604020202020204" pitchFamily="34" charset="0"/>
              </a:rPr>
              <a:t>product_name</a:t>
            </a:r>
            <a:r>
              <a:rPr lang="fr-FR" sz="1400" dirty="0">
                <a:effectLst/>
                <a:latin typeface="Arial" panose="020B0604020202020204" pitchFamily="34" charset="0"/>
                <a:ea typeface="Times New Roman" panose="02020603050405020304" pitchFamily="18" charset="0"/>
                <a:cs typeface="Arial" panose="020B0604020202020204" pitchFamily="34" charset="0"/>
              </a:rPr>
              <a:t> » + « description » </a:t>
            </a:r>
          </a:p>
          <a:p>
            <a:r>
              <a:rPr lang="fr-FR" sz="1400" dirty="0"/>
              <a:t>Essai 3 : </a:t>
            </a:r>
            <a:r>
              <a:rPr lang="fr-FR" sz="1400" dirty="0">
                <a:effectLst/>
                <a:latin typeface="Arial" panose="020B0604020202020204" pitchFamily="34" charset="0"/>
                <a:ea typeface="Times New Roman" panose="02020603050405020304" pitchFamily="18" charset="0"/>
                <a:cs typeface="Arial" panose="020B0604020202020204" pitchFamily="34" charset="0"/>
              </a:rPr>
              <a:t>fit sur « </a:t>
            </a:r>
            <a:r>
              <a:rPr lang="fr-FR" sz="1400" dirty="0" err="1">
                <a:effectLst/>
                <a:latin typeface="Arial" panose="020B0604020202020204" pitchFamily="34" charset="0"/>
                <a:ea typeface="Times New Roman" panose="02020603050405020304" pitchFamily="18" charset="0"/>
                <a:cs typeface="Arial" panose="020B0604020202020204" pitchFamily="34" charset="0"/>
              </a:rPr>
              <a:t>product_name</a:t>
            </a:r>
            <a:r>
              <a:rPr lang="fr-FR" sz="1400" dirty="0">
                <a:effectLst/>
                <a:latin typeface="Arial" panose="020B0604020202020204" pitchFamily="34" charset="0"/>
                <a:ea typeface="Times New Roman" panose="02020603050405020304" pitchFamily="18" charset="0"/>
                <a:cs typeface="Arial" panose="020B0604020202020204" pitchFamily="34" charset="0"/>
              </a:rPr>
              <a:t> » et </a:t>
            </a:r>
            <a:r>
              <a:rPr lang="fr-FR" sz="1400" dirty="0" err="1">
                <a:effectLst/>
                <a:latin typeface="Arial" panose="020B0604020202020204" pitchFamily="34" charset="0"/>
                <a:ea typeface="Times New Roman" panose="02020603050405020304" pitchFamily="18" charset="0"/>
                <a:cs typeface="Arial" panose="020B0604020202020204" pitchFamily="34" charset="0"/>
              </a:rPr>
              <a:t>transform</a:t>
            </a:r>
            <a:r>
              <a:rPr lang="fr-FR" sz="1400" dirty="0">
                <a:effectLst/>
                <a:latin typeface="Arial" panose="020B0604020202020204" pitchFamily="34" charset="0"/>
                <a:ea typeface="Times New Roman" panose="02020603050405020304" pitchFamily="18" charset="0"/>
                <a:cs typeface="Arial" panose="020B0604020202020204" pitchFamily="34" charset="0"/>
              </a:rPr>
              <a:t> sur « </a:t>
            </a:r>
            <a:r>
              <a:rPr lang="fr-FR" sz="1400" dirty="0" err="1">
                <a:effectLst/>
                <a:latin typeface="Arial" panose="020B0604020202020204" pitchFamily="34" charset="0"/>
                <a:ea typeface="Times New Roman" panose="02020603050405020304" pitchFamily="18" charset="0"/>
                <a:cs typeface="Arial" panose="020B0604020202020204" pitchFamily="34" charset="0"/>
              </a:rPr>
              <a:t>product_name</a:t>
            </a:r>
            <a:r>
              <a:rPr lang="fr-FR" sz="1400" dirty="0">
                <a:effectLst/>
                <a:latin typeface="Arial" panose="020B0604020202020204" pitchFamily="34" charset="0"/>
                <a:ea typeface="Times New Roman" panose="02020603050405020304" pitchFamily="18" charset="0"/>
                <a:cs typeface="Arial" panose="020B0604020202020204" pitchFamily="34" charset="0"/>
              </a:rPr>
              <a:t> » + « description » </a:t>
            </a:r>
          </a:p>
        </p:txBody>
      </p:sp>
    </p:spTree>
    <p:extLst>
      <p:ext uri="{BB962C8B-B14F-4D97-AF65-F5344CB8AC3E}">
        <p14:creationId xmlns:p14="http://schemas.microsoft.com/office/powerpoint/2010/main" val="371366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559D73-AA30-FD70-7D2B-98761925BE43}"/>
              </a:ext>
            </a:extLst>
          </p:cNvPr>
          <p:cNvSpPr>
            <a:spLocks noGrp="1"/>
          </p:cNvSpPr>
          <p:nvPr>
            <p:ph type="title"/>
          </p:nvPr>
        </p:nvSpPr>
        <p:spPr>
          <a:xfrm>
            <a:off x="2884096" y="708981"/>
            <a:ext cx="7729728" cy="1188720"/>
          </a:xfrm>
        </p:spPr>
        <p:txBody>
          <a:bodyPr>
            <a:normAutofit/>
          </a:bodyPr>
          <a:lstStyle/>
          <a:p>
            <a:r>
              <a:rPr lang="fr-FR" dirty="0"/>
              <a:t>TF-IDF 2</a:t>
            </a:r>
            <a:br>
              <a:rPr lang="fr-FR" sz="1400" dirty="0"/>
            </a:br>
            <a:r>
              <a:rPr lang="fr-FR" sz="1400" dirty="0">
                <a:effectLst/>
                <a:latin typeface="Arial" panose="020B0604020202020204" pitchFamily="34" charset="0"/>
                <a:ea typeface="Times New Roman" panose="02020603050405020304" pitchFamily="18" charset="0"/>
                <a:cs typeface="Arial" panose="020B0604020202020204" pitchFamily="34" charset="0"/>
              </a:rPr>
              <a:t>fit et </a:t>
            </a:r>
            <a:r>
              <a:rPr lang="fr-FR" sz="1400" dirty="0" err="1">
                <a:effectLst/>
                <a:latin typeface="Arial" panose="020B0604020202020204" pitchFamily="34" charset="0"/>
                <a:ea typeface="Times New Roman" panose="02020603050405020304" pitchFamily="18" charset="0"/>
                <a:cs typeface="Arial" panose="020B0604020202020204" pitchFamily="34" charset="0"/>
              </a:rPr>
              <a:t>transform</a:t>
            </a:r>
            <a:r>
              <a:rPr lang="fr-FR" sz="1400" dirty="0">
                <a:effectLst/>
                <a:latin typeface="Arial" panose="020B0604020202020204" pitchFamily="34" charset="0"/>
                <a:ea typeface="Times New Roman" panose="02020603050405020304" pitchFamily="18" charset="0"/>
                <a:cs typeface="Arial" panose="020B0604020202020204" pitchFamily="34" charset="0"/>
              </a:rPr>
              <a:t> sur « </a:t>
            </a:r>
            <a:r>
              <a:rPr lang="fr-FR" sz="1400" dirty="0" err="1">
                <a:effectLst/>
                <a:latin typeface="Arial" panose="020B0604020202020204" pitchFamily="34" charset="0"/>
                <a:ea typeface="Times New Roman" panose="02020603050405020304" pitchFamily="18" charset="0"/>
                <a:cs typeface="Arial" panose="020B0604020202020204" pitchFamily="34" charset="0"/>
              </a:rPr>
              <a:t>product_name</a:t>
            </a:r>
            <a:r>
              <a:rPr lang="fr-FR" sz="1400" dirty="0">
                <a:effectLst/>
                <a:latin typeface="Arial" panose="020B0604020202020204" pitchFamily="34" charset="0"/>
                <a:ea typeface="Times New Roman" panose="02020603050405020304" pitchFamily="18" charset="0"/>
                <a:cs typeface="Arial" panose="020B0604020202020204" pitchFamily="34" charset="0"/>
              </a:rPr>
              <a:t> » + « description » </a:t>
            </a:r>
            <a:endParaRPr lang="fr-FR" sz="1400" dirty="0">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4DF5FE87-0CB5-E00A-C386-38871538860D}"/>
              </a:ext>
            </a:extLst>
          </p:cNvPr>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5" name="Image 4">
            <a:extLst>
              <a:ext uri="{FF2B5EF4-FFF2-40B4-BE49-F238E27FC236}">
                <a16:creationId xmlns:a16="http://schemas.microsoft.com/office/drawing/2014/main" id="{AA9C96BE-0E54-D64D-C426-6F0D459D1AFF}"/>
              </a:ext>
            </a:extLst>
          </p:cNvPr>
          <p:cNvPicPr>
            <a:picLocks noChangeAspect="1"/>
          </p:cNvPicPr>
          <p:nvPr/>
        </p:nvPicPr>
        <p:blipFill rotWithShape="1">
          <a:blip r:embed="rId2"/>
          <a:srcRect t="208"/>
          <a:stretch/>
        </p:blipFill>
        <p:spPr>
          <a:xfrm>
            <a:off x="388307" y="2474811"/>
            <a:ext cx="6034588" cy="3307029"/>
          </a:xfrm>
          <a:prstGeom prst="rect">
            <a:avLst/>
          </a:prstGeom>
        </p:spPr>
      </p:pic>
      <p:pic>
        <p:nvPicPr>
          <p:cNvPr id="6" name="Image 5">
            <a:extLst>
              <a:ext uri="{FF2B5EF4-FFF2-40B4-BE49-F238E27FC236}">
                <a16:creationId xmlns:a16="http://schemas.microsoft.com/office/drawing/2014/main" id="{22D51692-1ADF-F24A-9CD2-8963AA3529CA}"/>
              </a:ext>
            </a:extLst>
          </p:cNvPr>
          <p:cNvPicPr>
            <a:picLocks noChangeAspect="1"/>
          </p:cNvPicPr>
          <p:nvPr/>
        </p:nvPicPr>
        <p:blipFill>
          <a:blip r:embed="rId3"/>
          <a:stretch>
            <a:fillRect/>
          </a:stretch>
        </p:blipFill>
        <p:spPr>
          <a:xfrm>
            <a:off x="6381311" y="2467931"/>
            <a:ext cx="4785846" cy="3307029"/>
          </a:xfrm>
          <a:prstGeom prst="rect">
            <a:avLst/>
          </a:prstGeom>
        </p:spPr>
      </p:pic>
      <p:sp>
        <p:nvSpPr>
          <p:cNvPr id="8" name="ZoneTexte 7">
            <a:extLst>
              <a:ext uri="{FF2B5EF4-FFF2-40B4-BE49-F238E27FC236}">
                <a16:creationId xmlns:a16="http://schemas.microsoft.com/office/drawing/2014/main" id="{74C6339A-EE17-97DB-612F-6B8C4740D293}"/>
              </a:ext>
            </a:extLst>
          </p:cNvPr>
          <p:cNvSpPr txBox="1"/>
          <p:nvPr/>
        </p:nvSpPr>
        <p:spPr>
          <a:xfrm>
            <a:off x="2187957" y="6033254"/>
            <a:ext cx="7509198" cy="369332"/>
          </a:xfrm>
          <a:prstGeom prst="rect">
            <a:avLst/>
          </a:prstGeom>
          <a:noFill/>
        </p:spPr>
        <p:txBody>
          <a:bodyPr wrap="square">
            <a:spAutoFit/>
          </a:bodyPr>
          <a:lstStyle/>
          <a:p>
            <a:pPr lvl="0"/>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les produits sont relativement bien séparés selon les catégories réelles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 12">
            <a:extLst>
              <a:ext uri="{FF2B5EF4-FFF2-40B4-BE49-F238E27FC236}">
                <a16:creationId xmlns:a16="http://schemas.microsoft.com/office/drawing/2014/main" id="{D94273DC-0122-7DAE-976F-E1B985C2421A}"/>
              </a:ext>
            </a:extLst>
          </p:cNvPr>
          <p:cNvPicPr>
            <a:picLocks noChangeAspect="1"/>
          </p:cNvPicPr>
          <p:nvPr/>
        </p:nvPicPr>
        <p:blipFill>
          <a:blip r:embed="rId4"/>
          <a:stretch>
            <a:fillRect/>
          </a:stretch>
        </p:blipFill>
        <p:spPr>
          <a:xfrm>
            <a:off x="388307" y="5495559"/>
            <a:ext cx="1866900" cy="279400"/>
          </a:xfrm>
          <a:prstGeom prst="rect">
            <a:avLst/>
          </a:prstGeom>
        </p:spPr>
      </p:pic>
    </p:spTree>
    <p:extLst>
      <p:ext uri="{BB962C8B-B14F-4D97-AF65-F5344CB8AC3E}">
        <p14:creationId xmlns:p14="http://schemas.microsoft.com/office/powerpoint/2010/main" val="404243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B51033-10BA-6A75-2611-FF99CB59BC1D}"/>
              </a:ext>
            </a:extLst>
          </p:cNvPr>
          <p:cNvSpPr>
            <a:spLocks noGrp="1"/>
          </p:cNvSpPr>
          <p:nvPr>
            <p:ph type="title"/>
          </p:nvPr>
        </p:nvSpPr>
        <p:spPr/>
        <p:txBody>
          <a:bodyPr>
            <a:normAutofit/>
          </a:bodyPr>
          <a:lstStyle/>
          <a:p>
            <a:r>
              <a:rPr lang="fr-FR" dirty="0"/>
              <a:t>sentence </a:t>
            </a:r>
            <a:r>
              <a:rPr lang="fr-FR" dirty="0" err="1"/>
              <a:t>embedding</a:t>
            </a:r>
            <a:r>
              <a:rPr lang="fr-FR" dirty="0"/>
              <a:t>  </a:t>
            </a:r>
            <a:br>
              <a:rPr lang="fr-FR" dirty="0"/>
            </a:br>
            <a:r>
              <a:rPr lang="fr-FR" sz="2000" dirty="0"/>
              <a:t>Word2Vec, BERT et USE</a:t>
            </a:r>
            <a:endParaRPr lang="fr-FR" dirty="0"/>
          </a:p>
        </p:txBody>
      </p:sp>
      <p:sp>
        <p:nvSpPr>
          <p:cNvPr id="3" name="Espace réservé du contenu 2">
            <a:extLst>
              <a:ext uri="{FF2B5EF4-FFF2-40B4-BE49-F238E27FC236}">
                <a16:creationId xmlns:a16="http://schemas.microsoft.com/office/drawing/2014/main" id="{38F16150-32D5-ED14-FDC7-B9A704627F9D}"/>
              </a:ext>
            </a:extLst>
          </p:cNvPr>
          <p:cNvSpPr>
            <a:spLocks noGrp="1"/>
          </p:cNvSpPr>
          <p:nvPr>
            <p:ph idx="1"/>
          </p:nvPr>
        </p:nvSpPr>
        <p:spPr>
          <a:xfrm>
            <a:off x="1571625" y="2416911"/>
            <a:ext cx="9115669" cy="3801009"/>
          </a:xfrm>
        </p:spPr>
        <p:txBody>
          <a:bodyPr>
            <a:normAutofit/>
          </a:bodyPr>
          <a:lstStyle/>
          <a:p>
            <a:pPr marL="0" indent="0">
              <a:buNone/>
            </a:pPr>
            <a:r>
              <a:rPr lang="fr-FR" sz="1600" dirty="0">
                <a:solidFill>
                  <a:schemeClr val="tx1"/>
                </a:solidFill>
                <a:latin typeface="Arial" panose="020B0604020202020204" pitchFamily="34" charset="0"/>
                <a:cs typeface="Arial" panose="020B0604020202020204" pitchFamily="34" charset="0"/>
              </a:rPr>
              <a:t>Méthodes d'encodage qui visent à représenter les mots ou les phrases d'un texte par des vecteurs de nombres réels, décrit dans un modèle vectoriel.</a:t>
            </a:r>
          </a:p>
          <a:p>
            <a:r>
              <a:rPr lang="fr-FR" sz="1600" b="1" dirty="0">
                <a:latin typeface="Arial" panose="020B0604020202020204" pitchFamily="34" charset="0"/>
                <a:cs typeface="Arial" panose="020B0604020202020204" pitchFamily="34" charset="0"/>
              </a:rPr>
              <a:t>Word2vec </a:t>
            </a:r>
            <a:r>
              <a:rPr lang="fr-FR" sz="1600" dirty="0">
                <a:latin typeface="Arial" panose="020B0604020202020204" pitchFamily="34" charset="0"/>
                <a:cs typeface="Arial" panose="020B0604020202020204" pitchFamily="34" charset="0"/>
              </a:rPr>
              <a:t>: transformer un texte en ses </a:t>
            </a:r>
            <a:r>
              <a:rPr lang="fr-FR" sz="1600" dirty="0" err="1">
                <a:latin typeface="Arial" panose="020B0604020202020204" pitchFamily="34" charset="0"/>
                <a:cs typeface="Arial" panose="020B0604020202020204" pitchFamily="34" charset="0"/>
              </a:rPr>
              <a:t>features</a:t>
            </a:r>
            <a:r>
              <a:rPr lang="fr-FR" sz="1600" dirty="0">
                <a:latin typeface="Arial" panose="020B0604020202020204" pitchFamily="34" charset="0"/>
                <a:cs typeface="Arial" panose="020B0604020202020204" pitchFamily="34" charset="0"/>
              </a:rPr>
              <a:t> en réalisant une addition normalisée des vecteurs de chaque mot : chaque mot </a:t>
            </a:r>
            <a:r>
              <a:rPr lang="fr-FR" sz="1600" i="0" dirty="0">
                <a:solidFill>
                  <a:srgbClr val="271A38"/>
                </a:solidFill>
                <a:effectLst/>
                <a:latin typeface="Arial" panose="020B0604020202020204" pitchFamily="34" charset="0"/>
                <a:cs typeface="Arial" panose="020B0604020202020204" pitchFamily="34" charset="0"/>
              </a:rPr>
              <a:t>possède une représentation dans un espace qui le positionne en fonction des mots adjacents </a:t>
            </a:r>
          </a:p>
          <a:p>
            <a:r>
              <a:rPr lang="fr-FR" sz="1600" b="1" dirty="0">
                <a:latin typeface="Arial" panose="020B0604020202020204" pitchFamily="34" charset="0"/>
                <a:cs typeface="Arial" panose="020B0604020202020204" pitchFamily="34" charset="0"/>
              </a:rPr>
              <a:t>BERT </a:t>
            </a:r>
            <a:r>
              <a:rPr lang="fr-FR" sz="1600" dirty="0">
                <a:latin typeface="Arial" panose="020B0604020202020204" pitchFamily="34" charset="0"/>
                <a:cs typeface="Arial" panose="020B0604020202020204" pitchFamily="34" charset="0"/>
              </a:rPr>
              <a:t>(</a:t>
            </a:r>
            <a:r>
              <a:rPr lang="fr-FR" sz="1600" i="0" dirty="0" err="1">
                <a:solidFill>
                  <a:srgbClr val="000000"/>
                </a:solidFill>
                <a:effectLst/>
                <a:latin typeface="Arial" panose="020B0604020202020204" pitchFamily="34" charset="0"/>
                <a:cs typeface="Arial" panose="020B0604020202020204" pitchFamily="34" charset="0"/>
              </a:rPr>
              <a:t>Bidirectional</a:t>
            </a:r>
            <a:r>
              <a:rPr lang="fr-FR" sz="1600" i="0" dirty="0">
                <a:solidFill>
                  <a:srgbClr val="000000"/>
                </a:solidFill>
                <a:effectLst/>
                <a:latin typeface="Arial" panose="020B0604020202020204" pitchFamily="34" charset="0"/>
                <a:cs typeface="Arial" panose="020B0604020202020204" pitchFamily="34" charset="0"/>
              </a:rPr>
              <a:t> Encoder </a:t>
            </a:r>
            <a:r>
              <a:rPr lang="fr-FR" sz="1600" i="0" dirty="0" err="1">
                <a:solidFill>
                  <a:srgbClr val="000000"/>
                </a:solidFill>
                <a:effectLst/>
                <a:latin typeface="Arial" panose="020B0604020202020204" pitchFamily="34" charset="0"/>
                <a:cs typeface="Arial" panose="020B0604020202020204" pitchFamily="34" charset="0"/>
              </a:rPr>
              <a:t>Representations</a:t>
            </a:r>
            <a:r>
              <a:rPr lang="fr-FR" sz="1600" i="0" dirty="0">
                <a:solidFill>
                  <a:srgbClr val="000000"/>
                </a:solidFill>
                <a:effectLst/>
                <a:latin typeface="Arial" panose="020B0604020202020204" pitchFamily="34" charset="0"/>
                <a:cs typeface="Arial" panose="020B0604020202020204" pitchFamily="34" charset="0"/>
              </a:rPr>
              <a:t> </a:t>
            </a:r>
            <a:r>
              <a:rPr lang="fr-FR" sz="1600" i="0" dirty="0" err="1">
                <a:solidFill>
                  <a:srgbClr val="000000"/>
                </a:solidFill>
                <a:effectLst/>
                <a:latin typeface="Arial" panose="020B0604020202020204" pitchFamily="34" charset="0"/>
                <a:cs typeface="Arial" panose="020B0604020202020204" pitchFamily="34" charset="0"/>
              </a:rPr>
              <a:t>from</a:t>
            </a:r>
            <a:r>
              <a:rPr lang="fr-FR" sz="1600" i="0" dirty="0">
                <a:solidFill>
                  <a:srgbClr val="000000"/>
                </a:solidFill>
                <a:effectLst/>
                <a:latin typeface="Arial" panose="020B0604020202020204" pitchFamily="34" charset="0"/>
                <a:cs typeface="Arial" panose="020B0604020202020204" pitchFamily="34" charset="0"/>
              </a:rPr>
              <a:t> Transformers)</a:t>
            </a:r>
            <a:r>
              <a:rPr lang="fr-FR" sz="1600" dirty="0">
                <a:latin typeface="Arial" panose="020B0604020202020204" pitchFamily="34" charset="0"/>
                <a:cs typeface="Arial" panose="020B0604020202020204" pitchFamily="34" charset="0"/>
              </a:rPr>
              <a:t> : </a:t>
            </a:r>
            <a:r>
              <a:rPr lang="fr-FR" sz="1600" i="0" dirty="0">
                <a:solidFill>
                  <a:srgbClr val="000000"/>
                </a:solidFill>
                <a:effectLst/>
                <a:latin typeface="Arial" panose="020B0604020202020204" pitchFamily="34" charset="0"/>
                <a:cs typeface="Arial" panose="020B0604020202020204" pitchFamily="34" charset="0"/>
              </a:rPr>
              <a:t>ce modèle procède de façon </a:t>
            </a:r>
            <a:r>
              <a:rPr lang="fr-FR" sz="1600" i="0" dirty="0" err="1">
                <a:solidFill>
                  <a:srgbClr val="000000"/>
                </a:solidFill>
                <a:effectLst/>
                <a:latin typeface="Arial" panose="020B0604020202020204" pitchFamily="34" charset="0"/>
                <a:cs typeface="Arial" panose="020B0604020202020204" pitchFamily="34" charset="0"/>
              </a:rPr>
              <a:t>bi-directionnel</a:t>
            </a:r>
            <a:r>
              <a:rPr lang="fr-FR" sz="1600" i="0" dirty="0">
                <a:solidFill>
                  <a:srgbClr val="000000"/>
                </a:solidFill>
                <a:effectLst/>
                <a:latin typeface="Arial" panose="020B0604020202020204" pitchFamily="34" charset="0"/>
                <a:cs typeface="Arial" panose="020B0604020202020204" pitchFamily="34" charset="0"/>
              </a:rPr>
              <a:t>, ce qui lui permet d’avoir une bien meilleure compréhension du texte : il masque aléatoirement des mots dans la phrase, puis il essaie de les prédire, il utilise le contexte complet de la phrase, à gauche et à droite, afin de prédire le mot masqué. </a:t>
            </a:r>
          </a:p>
          <a:p>
            <a:r>
              <a:rPr lang="fr-FR" sz="1600" b="1" dirty="0">
                <a:latin typeface="Arial" panose="020B0604020202020204" pitchFamily="34" charset="0"/>
                <a:cs typeface="Arial" panose="020B0604020202020204" pitchFamily="34" charset="0"/>
              </a:rPr>
              <a:t>USE</a:t>
            </a:r>
            <a:r>
              <a:rPr lang="fr-FR" sz="1600" dirty="0">
                <a:latin typeface="Arial" panose="020B0604020202020204" pitchFamily="34" charset="0"/>
                <a:cs typeface="Arial" panose="020B0604020202020204" pitchFamily="34" charset="0"/>
              </a:rPr>
              <a:t> (</a:t>
            </a:r>
            <a:r>
              <a:rPr lang="fr-FR" sz="1600" i="0" dirty="0">
                <a:solidFill>
                  <a:srgbClr val="000000"/>
                </a:solidFill>
                <a:effectLst/>
                <a:latin typeface="Helvetica Neue" panose="02000503000000020004" pitchFamily="2" charset="0"/>
              </a:rPr>
              <a:t>Universal Sentence Encoder) :résume n’importe quelle phrase donnée en une intégration de phrase de 512 dimensions. L'entrée est un texte anglais de longueur variable et la sortie est un vecteur de 512 dimensions.</a:t>
            </a:r>
          </a:p>
          <a:p>
            <a:pPr marL="0" indent="0">
              <a:buNone/>
            </a:pPr>
            <a:endParaRPr lang="fr-FR" sz="1600" dirty="0">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9E39F529-09E3-CE3E-27B3-3C9E5F56EFCD}"/>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6" name="ZoneTexte 5">
            <a:extLst>
              <a:ext uri="{FF2B5EF4-FFF2-40B4-BE49-F238E27FC236}">
                <a16:creationId xmlns:a16="http://schemas.microsoft.com/office/drawing/2014/main" id="{17CE679B-5632-04DC-A96A-846AABD2F0B5}"/>
              </a:ext>
            </a:extLst>
          </p:cNvPr>
          <p:cNvSpPr txBox="1"/>
          <p:nvPr/>
        </p:nvSpPr>
        <p:spPr>
          <a:xfrm>
            <a:off x="432148" y="6224659"/>
            <a:ext cx="6100174"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 Texte </a:t>
            </a:r>
            <a:r>
              <a:rPr lang="fr-FR" b="1" i="0" dirty="0" err="1">
                <a:solidFill>
                  <a:srgbClr val="000000"/>
                </a:solidFill>
                <a:effectLst/>
                <a:latin typeface="Helvetica Neue" panose="02000503000000020004" pitchFamily="2" charset="0"/>
              </a:rPr>
              <a:t>Embedding</a:t>
            </a:r>
            <a:endParaRPr lang="fr-FR" b="1"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46783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BEE1A-6060-5D40-F561-FD9F79304BA1}"/>
              </a:ext>
            </a:extLst>
          </p:cNvPr>
          <p:cNvSpPr>
            <a:spLocks noGrp="1"/>
          </p:cNvSpPr>
          <p:nvPr>
            <p:ph type="title"/>
          </p:nvPr>
        </p:nvSpPr>
        <p:spPr>
          <a:xfrm>
            <a:off x="284172" y="435314"/>
            <a:ext cx="4460356" cy="1134693"/>
          </a:xfrm>
        </p:spPr>
        <p:txBody>
          <a:bodyPr>
            <a:normAutofit/>
          </a:bodyPr>
          <a:lstStyle/>
          <a:p>
            <a:r>
              <a:rPr lang="fr-FR" dirty="0"/>
              <a:t>Analyse graphique T-SNE</a:t>
            </a:r>
          </a:p>
        </p:txBody>
      </p:sp>
      <p:sp>
        <p:nvSpPr>
          <p:cNvPr id="4" name="Espace réservé du numéro de diapositive 3">
            <a:extLst>
              <a:ext uri="{FF2B5EF4-FFF2-40B4-BE49-F238E27FC236}">
                <a16:creationId xmlns:a16="http://schemas.microsoft.com/office/drawing/2014/main" id="{64D1D45A-D070-8D73-E1AD-750CF15E2556}"/>
              </a:ext>
            </a:extLst>
          </p:cNvPr>
          <p:cNvSpPr>
            <a:spLocks noGrp="1"/>
          </p:cNvSpPr>
          <p:nvPr>
            <p:ph type="sldNum" sz="quarter" idx="12"/>
          </p:nvPr>
        </p:nvSpPr>
        <p:spPr>
          <a:xfrm>
            <a:off x="11642360" y="6056925"/>
            <a:ext cx="365760" cy="365760"/>
          </a:xfrm>
        </p:spPr>
        <p:txBody>
          <a:bodyPr/>
          <a:lstStyle/>
          <a:p>
            <a:fld id="{8A7A6979-0714-4377-B894-6BE4C2D6E202}" type="slidenum">
              <a:rPr lang="en-US" smtClean="0"/>
              <a:pPr/>
              <a:t>9</a:t>
            </a:fld>
            <a:endParaRPr lang="en-US" dirty="0"/>
          </a:p>
        </p:txBody>
      </p:sp>
      <p:pic>
        <p:nvPicPr>
          <p:cNvPr id="5" name="Image 4">
            <a:extLst>
              <a:ext uri="{FF2B5EF4-FFF2-40B4-BE49-F238E27FC236}">
                <a16:creationId xmlns:a16="http://schemas.microsoft.com/office/drawing/2014/main" id="{38B554E3-641A-79FA-D981-9FB4D2AAF256}"/>
              </a:ext>
            </a:extLst>
          </p:cNvPr>
          <p:cNvPicPr>
            <a:picLocks noChangeAspect="1"/>
          </p:cNvPicPr>
          <p:nvPr/>
        </p:nvPicPr>
        <p:blipFill>
          <a:blip r:embed="rId2"/>
          <a:stretch>
            <a:fillRect/>
          </a:stretch>
        </p:blipFill>
        <p:spPr>
          <a:xfrm>
            <a:off x="4991444" y="435315"/>
            <a:ext cx="7200556" cy="3231621"/>
          </a:xfrm>
          <a:prstGeom prst="rect">
            <a:avLst/>
          </a:prstGeom>
        </p:spPr>
      </p:pic>
      <p:sp>
        <p:nvSpPr>
          <p:cNvPr id="6" name="ZoneTexte 5">
            <a:extLst>
              <a:ext uri="{FF2B5EF4-FFF2-40B4-BE49-F238E27FC236}">
                <a16:creationId xmlns:a16="http://schemas.microsoft.com/office/drawing/2014/main" id="{C31BF650-C853-6934-661D-707EEE939FAE}"/>
              </a:ext>
            </a:extLst>
          </p:cNvPr>
          <p:cNvSpPr txBox="1"/>
          <p:nvPr/>
        </p:nvSpPr>
        <p:spPr>
          <a:xfrm>
            <a:off x="3098943" y="1894876"/>
            <a:ext cx="1179362" cy="369332"/>
          </a:xfrm>
          <a:prstGeom prst="rect">
            <a:avLst/>
          </a:prstGeom>
          <a:noFill/>
        </p:spPr>
        <p:txBody>
          <a:bodyPr wrap="none" rtlCol="0">
            <a:spAutoFit/>
          </a:bodyPr>
          <a:lstStyle/>
          <a:p>
            <a:r>
              <a:rPr lang="fr-FR" dirty="0"/>
              <a:t>Word2Vec</a:t>
            </a:r>
          </a:p>
        </p:txBody>
      </p:sp>
      <p:sp>
        <p:nvSpPr>
          <p:cNvPr id="8" name="ZoneTexte 7">
            <a:extLst>
              <a:ext uri="{FF2B5EF4-FFF2-40B4-BE49-F238E27FC236}">
                <a16:creationId xmlns:a16="http://schemas.microsoft.com/office/drawing/2014/main" id="{37CD9F6D-0065-3AF8-05A6-78C9D9BAE85F}"/>
              </a:ext>
            </a:extLst>
          </p:cNvPr>
          <p:cNvSpPr txBox="1"/>
          <p:nvPr/>
        </p:nvSpPr>
        <p:spPr>
          <a:xfrm>
            <a:off x="7854220" y="4677264"/>
            <a:ext cx="569387" cy="369332"/>
          </a:xfrm>
          <a:prstGeom prst="rect">
            <a:avLst/>
          </a:prstGeom>
          <a:noFill/>
        </p:spPr>
        <p:txBody>
          <a:bodyPr wrap="none" rtlCol="0">
            <a:spAutoFit/>
          </a:bodyPr>
          <a:lstStyle/>
          <a:p>
            <a:r>
              <a:rPr lang="fr-FR" dirty="0"/>
              <a:t>USE</a:t>
            </a:r>
          </a:p>
        </p:txBody>
      </p:sp>
      <p:sp>
        <p:nvSpPr>
          <p:cNvPr id="9" name="ZoneTexte 8">
            <a:extLst>
              <a:ext uri="{FF2B5EF4-FFF2-40B4-BE49-F238E27FC236}">
                <a16:creationId xmlns:a16="http://schemas.microsoft.com/office/drawing/2014/main" id="{15D2D25C-BC5E-0E94-D15C-F9CD04439EDA}"/>
              </a:ext>
            </a:extLst>
          </p:cNvPr>
          <p:cNvSpPr txBox="1"/>
          <p:nvPr/>
        </p:nvSpPr>
        <p:spPr>
          <a:xfrm>
            <a:off x="6833619" y="6422685"/>
            <a:ext cx="6100174" cy="369332"/>
          </a:xfrm>
          <a:prstGeom prst="rect">
            <a:avLst/>
          </a:prstGeom>
          <a:noFill/>
        </p:spPr>
        <p:txBody>
          <a:bodyPr wrap="square">
            <a:spAutoFit/>
          </a:bodyPr>
          <a:lstStyle/>
          <a:p>
            <a:pPr algn="l"/>
            <a:r>
              <a:rPr lang="fr-FR" b="1" i="0" dirty="0">
                <a:solidFill>
                  <a:srgbClr val="000000"/>
                </a:solidFill>
                <a:effectLst/>
                <a:latin typeface="Helvetica Neue" panose="02000503000000020004" pitchFamily="2" charset="0"/>
              </a:rPr>
              <a:t>Faisabilité de classification - Texte </a:t>
            </a:r>
            <a:r>
              <a:rPr lang="fr-FR" b="1" i="0" dirty="0" err="1">
                <a:solidFill>
                  <a:srgbClr val="000000"/>
                </a:solidFill>
                <a:effectLst/>
                <a:latin typeface="Helvetica Neue" panose="02000503000000020004" pitchFamily="2" charset="0"/>
              </a:rPr>
              <a:t>Embedding</a:t>
            </a:r>
            <a:endParaRPr lang="fr-FR" b="1" i="0" dirty="0">
              <a:solidFill>
                <a:srgbClr val="000000"/>
              </a:solidFill>
              <a:effectLst/>
              <a:latin typeface="Helvetica Neue" panose="02000503000000020004" pitchFamily="2" charset="0"/>
            </a:endParaRPr>
          </a:p>
        </p:txBody>
      </p:sp>
      <p:pic>
        <p:nvPicPr>
          <p:cNvPr id="10" name="Image 9">
            <a:extLst>
              <a:ext uri="{FF2B5EF4-FFF2-40B4-BE49-F238E27FC236}">
                <a16:creationId xmlns:a16="http://schemas.microsoft.com/office/drawing/2014/main" id="{6EC642FB-6752-0559-2E1C-69FE710049FA}"/>
              </a:ext>
            </a:extLst>
          </p:cNvPr>
          <p:cNvPicPr>
            <a:picLocks noChangeAspect="1"/>
          </p:cNvPicPr>
          <p:nvPr/>
        </p:nvPicPr>
        <p:blipFill>
          <a:blip r:embed="rId3"/>
          <a:stretch>
            <a:fillRect/>
          </a:stretch>
        </p:blipFill>
        <p:spPr>
          <a:xfrm>
            <a:off x="284172" y="3766823"/>
            <a:ext cx="6445370" cy="3025194"/>
          </a:xfrm>
          <a:prstGeom prst="rect">
            <a:avLst/>
          </a:prstGeom>
        </p:spPr>
      </p:pic>
    </p:spTree>
    <p:extLst>
      <p:ext uri="{BB962C8B-B14F-4D97-AF65-F5344CB8AC3E}">
        <p14:creationId xmlns:p14="http://schemas.microsoft.com/office/powerpoint/2010/main" val="2792303665"/>
      </p:ext>
    </p:extLst>
  </p:cSld>
  <p:clrMapOvr>
    <a:masterClrMapping/>
  </p:clrMapOvr>
</p:sld>
</file>

<file path=ppt/theme/theme1.xml><?xml version="1.0" encoding="utf-8"?>
<a:theme xmlns:a="http://schemas.openxmlformats.org/drawingml/2006/main" name="Colis">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{58757208-9573-7B45-8C29-C311F054552E}tf10001120</Template>
  <TotalTime>49911</TotalTime>
  <Words>2398</Words>
  <Application>Microsoft Macintosh PowerPoint</Application>
  <PresentationFormat>Grand écran</PresentationFormat>
  <Paragraphs>229</Paragraphs>
  <Slides>30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Calibri</vt:lpstr>
      <vt:lpstr>Gill Sans MT</vt:lpstr>
      <vt:lpstr>Helvetica Neue</vt:lpstr>
      <vt:lpstr>Rubik</vt:lpstr>
      <vt:lpstr>Times New Roman</vt:lpstr>
      <vt:lpstr>Wingdings</vt:lpstr>
      <vt:lpstr>Colis</vt:lpstr>
      <vt:lpstr>Classifiez automatiquement des biens de consommation</vt:lpstr>
      <vt:lpstr>Problématique</vt:lpstr>
      <vt:lpstr>Données disponibles</vt:lpstr>
      <vt:lpstr>Méthodologie de L’Etude de faisabilité</vt:lpstr>
      <vt:lpstr>Prétraitement des Données Texte variables de description et nom de produit</vt:lpstr>
      <vt:lpstr>bag of words : countVectorizer et Tf-idf </vt:lpstr>
      <vt:lpstr>TF-IDF 2 fit et transform sur « product_name » + « description » </vt:lpstr>
      <vt:lpstr>sentence embedding   Word2Vec, BERT et USE</vt:lpstr>
      <vt:lpstr>Analyse graphique T-SNE</vt:lpstr>
      <vt:lpstr>Analyse graphique T-SNE</vt:lpstr>
      <vt:lpstr>Conclusion sur l’extraction des features textes  </vt:lpstr>
      <vt:lpstr>Pretraitement des images</vt:lpstr>
      <vt:lpstr>SIFT</vt:lpstr>
      <vt:lpstr>Analyse graphique T-SNE</vt:lpstr>
      <vt:lpstr>CNN Transfer Learning</vt:lpstr>
      <vt:lpstr>Analyse graphique T-SNE</vt:lpstr>
      <vt:lpstr>Analyse par classes</vt:lpstr>
      <vt:lpstr>synthèse comparative des différents modèles </vt:lpstr>
      <vt:lpstr>CNN Transfer learning</vt:lpstr>
      <vt:lpstr>Approche préparation initiale des images </vt:lpstr>
      <vt:lpstr>Approche ImageDatagenerator avec data augmentation</vt:lpstr>
      <vt:lpstr>Approche nouvelle par Dataset sans data augmentation</vt:lpstr>
      <vt:lpstr>Approche nouvelle par Dataset avec data augmentation intégrée au modèle</vt:lpstr>
      <vt:lpstr>synthèse comparative des différents modèles </vt:lpstr>
      <vt:lpstr>techniques d’Optimisation des hyperparamètres</vt:lpstr>
      <vt:lpstr>ESSAI D’optimisation du batch size</vt:lpstr>
      <vt:lpstr>Test d’une API de collecte de données de change </vt:lpstr>
      <vt:lpstr>dataframe extrait</vt:lpstr>
      <vt:lpstr>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Anticipez les besoins en consommation de bâtiments</dc:title>
  <dc:creator>Julie Saubot</dc:creator>
  <cp:lastModifiedBy>Julie Saubot</cp:lastModifiedBy>
  <cp:revision>70</cp:revision>
  <dcterms:created xsi:type="dcterms:W3CDTF">2023-02-10T13:13:20Z</dcterms:created>
  <dcterms:modified xsi:type="dcterms:W3CDTF">2023-10-09T13:58:59Z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e5f591a-3248-43e9-9b70-1ad50135772d_Enabled">
    <vt:lpwstr>true</vt:lpwstr>
  </property>
  <property fmtid="{D5CDD505-2E9C-101B-9397-08002B2CF9AE}" pid="3" name="MSIP_Label_ce5f591a-3248-43e9-9b70-1ad50135772d_SetDate">
    <vt:lpwstr>2023-07-04T14:25:37Z</vt:lpwstr>
  </property>
  <property fmtid="{D5CDD505-2E9C-101B-9397-08002B2CF9AE}" pid="4" name="MSIP_Label_ce5f591a-3248-43e9-9b70-1ad50135772d_Method">
    <vt:lpwstr>Privileged</vt:lpwstr>
  </property>
  <property fmtid="{D5CDD505-2E9C-101B-9397-08002B2CF9AE}" pid="5" name="MSIP_Label_ce5f591a-3248-43e9-9b70-1ad50135772d_Name">
    <vt:lpwstr>ce5f591a-3248-43e9-9b70-1ad50135772d</vt:lpwstr>
  </property>
  <property fmtid="{D5CDD505-2E9C-101B-9397-08002B2CF9AE}" pid="6" name="MSIP_Label_ce5f591a-3248-43e9-9b70-1ad50135772d_SiteId">
    <vt:lpwstr>6e06e42d-6925-47c6-b9e7-9581c7ca302a</vt:lpwstr>
  </property>
  <property fmtid="{D5CDD505-2E9C-101B-9397-08002B2CF9AE}" pid="7" name="MSIP_Label_ce5f591a-3248-43e9-9b70-1ad50135772d_ActionId">
    <vt:lpwstr>4604b987-6d4b-43a5-9beb-19aece8f491d</vt:lpwstr>
  </property>
  <property fmtid="{D5CDD505-2E9C-101B-9397-08002B2CF9AE}" pid="8" name="MSIP_Label_ce5f591a-3248-43e9-9b70-1ad50135772d_ContentBits">
    <vt:lpwstr>0</vt:lpwstr>
  </property>
</Properties>
</file>